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11" saveSubsetFonts="1">
  <p:sldMasterIdLst>
    <p:sldMasterId id="2147483648" r:id="rId1"/>
    <p:sldMasterId id="2147484601" r:id="rId2"/>
    <p:sldMasterId id="2147484613" r:id="rId3"/>
    <p:sldMasterId id="2147484625" r:id="rId4"/>
  </p:sldMasterIdLst>
  <p:notesMasterIdLst>
    <p:notesMasterId r:id="rId66"/>
  </p:notesMasterIdLst>
  <p:handoutMasterIdLst>
    <p:handoutMasterId r:id="rId67"/>
  </p:handoutMasterIdLst>
  <p:sldIdLst>
    <p:sldId id="261" r:id="rId5"/>
    <p:sldId id="349" r:id="rId6"/>
    <p:sldId id="280" r:id="rId7"/>
    <p:sldId id="288" r:id="rId8"/>
    <p:sldId id="325" r:id="rId9"/>
    <p:sldId id="332" r:id="rId10"/>
    <p:sldId id="326" r:id="rId11"/>
    <p:sldId id="327" r:id="rId12"/>
    <p:sldId id="328" r:id="rId13"/>
    <p:sldId id="330" r:id="rId14"/>
    <p:sldId id="329" r:id="rId15"/>
    <p:sldId id="289" r:id="rId16"/>
    <p:sldId id="290" r:id="rId17"/>
    <p:sldId id="350" r:id="rId18"/>
    <p:sldId id="351" r:id="rId19"/>
    <p:sldId id="292" r:id="rId20"/>
    <p:sldId id="293" r:id="rId21"/>
    <p:sldId id="295" r:id="rId22"/>
    <p:sldId id="296" r:id="rId23"/>
    <p:sldId id="297" r:id="rId24"/>
    <p:sldId id="298" r:id="rId25"/>
    <p:sldId id="300" r:id="rId26"/>
    <p:sldId id="299" r:id="rId27"/>
    <p:sldId id="301" r:id="rId28"/>
    <p:sldId id="302" r:id="rId29"/>
    <p:sldId id="333" r:id="rId30"/>
    <p:sldId id="334" r:id="rId31"/>
    <p:sldId id="335" r:id="rId32"/>
    <p:sldId id="338" r:id="rId33"/>
    <p:sldId id="340" r:id="rId34"/>
    <p:sldId id="341" r:id="rId35"/>
    <p:sldId id="342" r:id="rId36"/>
    <p:sldId id="343" r:id="rId37"/>
    <p:sldId id="352" r:id="rId38"/>
    <p:sldId id="304" r:id="rId39"/>
    <p:sldId id="305" r:id="rId40"/>
    <p:sldId id="337" r:id="rId41"/>
    <p:sldId id="306" r:id="rId42"/>
    <p:sldId id="307" r:id="rId43"/>
    <p:sldId id="308" r:id="rId44"/>
    <p:sldId id="309" r:id="rId45"/>
    <p:sldId id="310" r:id="rId46"/>
    <p:sldId id="311" r:id="rId47"/>
    <p:sldId id="339" r:id="rId48"/>
    <p:sldId id="313" r:id="rId49"/>
    <p:sldId id="312" r:id="rId50"/>
    <p:sldId id="314" r:id="rId51"/>
    <p:sldId id="344" r:id="rId52"/>
    <p:sldId id="345" r:id="rId53"/>
    <p:sldId id="346" r:id="rId54"/>
    <p:sldId id="347" r:id="rId55"/>
    <p:sldId id="348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97" autoAdjust="0"/>
    <p:restoredTop sz="94658" autoAdjust="0"/>
  </p:normalViewPr>
  <p:slideViewPr>
    <p:cSldViewPr>
      <p:cViewPr varScale="1">
        <p:scale>
          <a:sx n="80" d="100"/>
          <a:sy n="80" d="100"/>
        </p:scale>
        <p:origin x="768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8" d="100"/>
          <a:sy n="78" d="100"/>
        </p:scale>
        <p:origin x="-207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2B8685BE-5856-4D8B-857D-34817CB3F7E7}" type="datetimeFigureOut">
              <a:rPr lang="zh-CN" altLang="en-US"/>
              <a:pPr>
                <a:defRPr/>
              </a:pPr>
              <a:t>2019/10/16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08365880-50FD-47EB-9752-9CDE5A965719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C6AE281E-AAA8-4883-A57C-E99580FA7664}" type="datetimeFigureOut">
              <a:rPr lang="zh-CN" altLang="en-US"/>
              <a:pPr>
                <a:defRPr/>
              </a:pPr>
              <a:t>2019/10/16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C87ADD42-9EBA-4011-BAFA-94B8C120E59E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105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E5CF0B7-AEDB-45F9-8BA4-5CDADD84F2B7}" type="slidenum">
              <a:rPr lang="zh-CN" altLang="en-US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198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E220B90-2240-485E-B836-03938B7EAF2D}" type="slidenum">
              <a:rPr lang="zh-CN" altLang="en-US">
                <a:solidFill>
                  <a:srgbClr val="000000"/>
                </a:solidFill>
              </a:rPr>
              <a:pPr/>
              <a:t>44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833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208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167C571-ABB9-428B-BAAA-FD1A9081EA98}" type="slidenum">
              <a:rPr lang="zh-CN" altLang="en-US">
                <a:solidFill>
                  <a:srgbClr val="000000"/>
                </a:solidFill>
              </a:rPr>
              <a:pPr/>
              <a:t>45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218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7C0432F-044A-4AF7-93D3-499B3E2188BB}" type="slidenum">
              <a:rPr lang="zh-CN" altLang="en-US">
                <a:solidFill>
                  <a:srgbClr val="000000"/>
                </a:solidFill>
              </a:rPr>
              <a:pPr/>
              <a:t>46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228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21C138B-F3DC-482F-B988-BE16DA3129F3}" type="slidenum">
              <a:rPr lang="zh-CN" altLang="en-US">
                <a:solidFill>
                  <a:srgbClr val="000000"/>
                </a:solidFill>
              </a:rPr>
              <a:pPr/>
              <a:t>48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239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A7B5AF5-F7E7-4656-9093-2A318935E6B4}" type="slidenum">
              <a:rPr lang="zh-CN" altLang="en-US">
                <a:solidFill>
                  <a:srgbClr val="000000"/>
                </a:solidFill>
              </a:rPr>
              <a:pPr/>
              <a:t>49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249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3012A38-2EF1-4C2E-A30D-9AC27EF5ED8B}" type="slidenum">
              <a:rPr lang="zh-CN" altLang="en-US">
                <a:solidFill>
                  <a:srgbClr val="000000"/>
                </a:solidFill>
              </a:rPr>
              <a:pPr/>
              <a:t>50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259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9FAB995-C191-4DD5-9726-DAD6240A1532}" type="slidenum">
              <a:rPr lang="zh-CN" altLang="en-US"/>
              <a:pPr/>
              <a:t>51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269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AA28EC3-69A6-4B3D-9B8A-69C674069DB7}" type="slidenum">
              <a:rPr lang="zh-CN" altLang="en-US">
                <a:solidFill>
                  <a:srgbClr val="000000"/>
                </a:solidFill>
              </a:rPr>
              <a:pPr/>
              <a:t>52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280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B9D5EEF-A948-41F9-B87F-DE52A62718E1}" type="slidenum">
              <a:rPr lang="zh-CN" altLang="en-US">
                <a:solidFill>
                  <a:srgbClr val="000000"/>
                </a:solidFill>
              </a:rPr>
              <a:pPr/>
              <a:t>53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2902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D40455A-10C8-4114-8303-1BE8303804CB}" type="slidenum">
              <a:rPr lang="zh-CN" altLang="en-US"/>
              <a:pPr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ECF18FE-4145-4D96-B01B-802E19C97507}" type="slidenum">
              <a:rPr lang="zh-CN" altLang="en-US"/>
              <a:pPr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300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97B83C2-4342-428C-ADEA-4AE527BA468E}" type="slidenum">
              <a:rPr lang="zh-CN" altLang="en-US">
                <a:solidFill>
                  <a:srgbClr val="000000"/>
                </a:solidFill>
              </a:rPr>
              <a:pPr/>
              <a:t>55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310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4313634-4FB6-4BC1-AFA5-D26C0A14202C}" type="slidenum">
              <a:rPr lang="zh-CN" altLang="en-US">
                <a:solidFill>
                  <a:srgbClr val="000000"/>
                </a:solidFill>
              </a:rPr>
              <a:pPr/>
              <a:t>56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32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BC4B89E-0DD0-40A7-A7C7-F9AD1549803A}" type="slidenum">
              <a:rPr lang="zh-CN" altLang="en-US">
                <a:solidFill>
                  <a:srgbClr val="000000"/>
                </a:solidFill>
              </a:rPr>
              <a:pPr/>
              <a:t>57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331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53F2E7F-F648-4DD2-A820-B4BF57EE02AD}" type="slidenum">
              <a:rPr lang="zh-CN" altLang="en-US">
                <a:solidFill>
                  <a:srgbClr val="000000"/>
                </a:solidFill>
              </a:rPr>
              <a:pPr/>
              <a:t>63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34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F1CFDA0-20C6-402C-9979-BFFA4C369EC0}" type="slidenum">
              <a:rPr lang="zh-CN" altLang="en-US">
                <a:solidFill>
                  <a:srgbClr val="000000"/>
                </a:solidFill>
              </a:rPr>
              <a:pPr/>
              <a:t>64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351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8136FA0-C02C-4C98-8B50-12BCF69270B5}" type="slidenum">
              <a:rPr lang="zh-CN" altLang="en-US">
                <a:solidFill>
                  <a:srgbClr val="000000"/>
                </a:solidFill>
              </a:rPr>
              <a:pPr/>
              <a:t>65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361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2BCDD2E-6B4A-41D7-AA0E-193318DDBFAB}" type="slidenum">
              <a:rPr lang="zh-CN" altLang="en-US">
                <a:solidFill>
                  <a:srgbClr val="000000"/>
                </a:solidFill>
              </a:rPr>
              <a:pPr/>
              <a:t>66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37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04901E3-21F5-41BA-A275-D2953A72CDE7}" type="slidenum">
              <a:rPr lang="zh-CN" altLang="en-US">
                <a:solidFill>
                  <a:srgbClr val="000000"/>
                </a:solidFill>
              </a:rPr>
              <a:pPr/>
              <a:t>67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38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C0DD88F-B678-426A-B3EA-9A40B2155892}" type="slidenum">
              <a:rPr lang="zh-CN" altLang="en-US">
                <a:solidFill>
                  <a:srgbClr val="000000"/>
                </a:solidFill>
              </a:rPr>
              <a:pPr/>
              <a:t>68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39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2E03CF6-AFF8-4307-90A7-998F62666483}" type="slidenum">
              <a:rPr lang="zh-CN" altLang="en-US">
                <a:solidFill>
                  <a:srgbClr val="000000"/>
                </a:solidFill>
              </a:rPr>
              <a:pPr/>
              <a:t>69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126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0827011-E775-44A2-BC38-B19D0FCA41D5}" type="slidenum">
              <a:rPr lang="zh-CN" altLang="en-US">
                <a:solidFill>
                  <a:srgbClr val="000000"/>
                </a:solidFill>
              </a:rPr>
              <a:pPr/>
              <a:t>29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40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E8F3A24-DA91-4C6F-9328-DF216C7DFB2B}" type="slidenum">
              <a:rPr lang="zh-CN" altLang="en-US">
                <a:solidFill>
                  <a:srgbClr val="000000"/>
                </a:solidFill>
              </a:rPr>
              <a:pPr/>
              <a:t>70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41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1208E79-AEF2-4423-9AA8-8A30A48CB4E2}" type="slidenum">
              <a:rPr lang="zh-CN" altLang="en-US">
                <a:solidFill>
                  <a:srgbClr val="000000"/>
                </a:solidFill>
              </a:rPr>
              <a:pPr/>
              <a:t>71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B319093-AC6B-451E-B73C-04AB2EE94FA8}" type="slidenum">
              <a:rPr lang="zh-CN" altLang="en-US">
                <a:solidFill>
                  <a:srgbClr val="000000"/>
                </a:solidFill>
              </a:rPr>
              <a:pPr/>
              <a:t>30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146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24AFE0A-FB4B-485B-96F7-75EEC86F35E4}" type="slidenum">
              <a:rPr lang="zh-CN" altLang="en-US">
                <a:solidFill>
                  <a:srgbClr val="000000"/>
                </a:solidFill>
              </a:rPr>
              <a:pPr/>
              <a:t>31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6538257-710E-4538-A67D-12DEB350E1E8}" type="slidenum">
              <a:rPr lang="zh-CN" altLang="en-US">
                <a:solidFill>
                  <a:srgbClr val="000000"/>
                </a:solidFill>
              </a:rPr>
              <a:pPr/>
              <a:t>32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167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081DDAF-D763-47D6-AEAC-208F53D93D49}" type="slidenum">
              <a:rPr lang="zh-CN" altLang="en-US">
                <a:solidFill>
                  <a:srgbClr val="000000"/>
                </a:solidFill>
              </a:rPr>
              <a:pPr/>
              <a:t>33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177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BBE3419-D2C0-47EC-B27F-5B3C309A96B6}" type="slidenum">
              <a:rPr lang="zh-CN" altLang="en-US">
                <a:solidFill>
                  <a:srgbClr val="000000"/>
                </a:solidFill>
              </a:rPr>
              <a:pPr/>
              <a:t>34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187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23AC1D9-A84C-4F3E-8AB4-A91F69F258B6}" type="slidenum">
              <a:rPr lang="zh-CN" altLang="en-US">
                <a:solidFill>
                  <a:srgbClr val="000000"/>
                </a:solidFill>
              </a:rPr>
              <a:pPr/>
              <a:t>35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1FEDDE-9939-47B7-BDED-1781678DF93D}" type="datetime1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470290F-18E6-4ED8-B168-94806646095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717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C79308-A8A1-493F-9F7B-E895D0F43A6A}" type="datetime1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E361AD7-2FB8-425A-A70E-E367C4CD7A4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765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DD2C3C-EEC3-4028-85B0-B81AA53DDA91}" type="datetime1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E26FB59-4D9E-4978-BC5C-61EC51EABA6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382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230918D-4A39-4AE2-94FA-2D6E1F066F3A}" type="datetime1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794880A4-0BAA-432E-AF34-D26DA3B57D9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041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E1CB5FC-33E6-46DE-8BF3-AAA3B8BD7720}" type="datetime1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86DDB6E1-B32F-47AA-8431-97853A16DDA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37525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FA1E598-D08F-44BF-91D4-0139DE3EDDCD}" type="datetime1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CD9B0D15-BE5C-4FAA-BC43-66BA7808D07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2171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D458E5E-2F72-4659-9144-6ED88CF6FB66}" type="datetime1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0E2FBF80-F932-46EB-84A4-8CADBB66E40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4882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83FC1F2-9279-4D97-A978-45892367BF2D}" type="datetime1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73922587-00A9-4023-9012-1E637ABE9D2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6319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5C5ECD9-C5FC-46EE-A5EE-36DD5F709290}" type="datetime1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8943C305-05BC-4165-8C0D-FB1F6297359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8371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EEC203D-72ED-4A06-A75D-ABE0E0A2BAEE}" type="datetime1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26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6818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EBEE540-3ED1-4925-8BBC-B79727801EF9}" type="datetime1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E81F7E80-6864-480C-84E1-4D7E1D6EE4A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524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0E4B58-3F13-4968-8678-37E8EB15A218}" type="datetime1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7A43D9-AF45-40E2-8523-C440071EB52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199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199A9388-8BE8-46F2-BA89-2DAA5608AB2A}" type="datetime1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F1B08262-4B62-49B8-B30C-A05E51E45CB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6879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2B5A62A-A634-4C8F-942E-29298CB6592B}" type="datetime1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DDC0751B-638A-4406-A0DE-12BFC693BAE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155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F0EA4DD-86A6-4978-9C42-644C76472696}" type="datetime1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2403D48D-43B9-41C6-B4E9-A2D96538EE8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46744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DCC7788-6941-4847-AB3D-48D502E2C93A}" type="datetime1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9A341C91-95EB-4DFB-B129-ED660C31762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83625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1A11A8EC-0086-4172-AA15-9328C4B24242}" type="datetime1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7ABD6DCB-8D44-493F-B5F0-EB0BB99A013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7489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447171E-6824-465B-8F11-EB8691B44E05}" type="datetime1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A91C7DDB-7E98-4283-985A-9FE82CEA79B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6139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C3ED380-019F-44A8-BE93-F04C5A1CB74F}" type="datetime1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9C526669-7620-446B-B767-4EE0740A42E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27968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E97C29C-E3F6-4D51-8C2D-771C20212580}" type="datetime1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E40B188F-BDC6-4B9A-B6E8-18C12E3114A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6737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63957A6-8C52-45F6-9328-719412FAED7A}" type="datetime1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C9038FCC-13EA-4400-9D2A-D634989900B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8524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078B60B-0600-41B2-85BA-662D106565E2}" type="datetime1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26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239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6B4EEE-EEFE-45A8-A8F2-9348C739F8CA}" type="datetime1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E78199-D741-4CC3-8A52-EC3BF387CDD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99496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45DC6E8-60EE-4CAF-83E6-DD83CDC46A04}" type="datetime1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C8FC0E05-EA31-4611-8DB5-CC51401EB85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3471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694AC6C-590D-45AE-9A51-92C1575ADE68}" type="datetime1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2CB90B96-FE0E-4A94-8D97-37809E6ADDC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0468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85ACB8E-D708-474F-81B7-4E74D5B7D193}" type="datetime1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D1E37EFE-1048-45C0-970B-A6B2C6BC20E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5488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CE20E5D-1D91-46FD-85B0-158F82244F29}" type="datetime1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79314EDA-9041-48B1-AE20-C5588EEB436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9833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CF2D930-E464-416A-ABA5-D1998CCB370D}" type="datetime1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2B6E5868-F1EF-4386-9E2F-E37080EB07A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8503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BD77DA46-25E7-4E7C-8BD3-140C78ACF0F8}" type="datetime1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DF923366-713F-48BA-95D5-B140D64EE03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56614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C991EFE-0D06-4354-9718-ACDD25928176}" type="datetime1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94F6E06B-6E4E-4243-ABE8-44C8898A196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4690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B1945CEE-D24F-47DC-8F23-B21FE2522309}" type="datetime1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39BA5D23-A9A5-40EE-B229-75093F716AA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1896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BC6278F9-5E19-4878-A43C-534AA19D7861}" type="datetime1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BCDD7B58-D547-4965-BEFC-AE89C8AB5A0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1959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0881861-7AE8-41A7-AFC4-DF0D599FBCDC}" type="datetime1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B54BF609-5DBE-42ED-96D7-13BD1E4CFAE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496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E1CF0A-4149-4C0A-9058-7ABE9E3902E0}" type="datetime1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2F8355C-2285-4A47-A0F9-8A29BA89652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6348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F091A99-4C4A-49D6-9689-D7F487FFC963}" type="datetime1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26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6881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B78366C-9FD9-4252-A3ED-1335B7979029}" type="datetime1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144A9CEB-A011-4093-94FB-7053DA2FB8B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9942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B58B3B0-0F02-493E-80FF-52D2449F6788}" type="datetime1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BC786B56-9C04-42A8-AE27-AAC72165FFA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0156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AD1AEFA-2304-454E-ACC2-89F1AF9BCAB7}" type="datetime1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982CE9C7-0937-4741-874E-F1308945897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0574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1C972D99-4D4F-4C29-8689-976E50441C79}" type="datetime1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02D31241-5A8B-4FDC-9F6B-BE9ACCCD230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375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9E2CE8-03BA-4A3A-BE2E-EA712E557DF0}" type="datetime1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7B6090-A0B7-484D-A028-317200AC63A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0429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384927-7BFA-4E48-B74E-0715B779F94D}" type="datetime1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2F4BE6-06F7-43CF-84FD-0FF597BA443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2077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FD4D81-2E2B-4C1C-96DD-04257EC0991D}" type="datetime1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DDC8D75-8F27-481D-9A56-AD5DD4430C6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848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C546CA-AEE7-4D1C-BB16-69319ED35ABE}" type="datetime1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BDF77B0-3497-437F-AB0E-81886A83343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967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B07873-AFF0-4747-A691-89EDC8884EEF}" type="datetime1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F46A59-DECE-4E5D-BE99-670225B3904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474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5045A06-6B33-4847-B857-7366A18E848D}" type="datetime1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815C7F88-2A71-4009-926D-2311E3B51DB8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283" r:id="rId1"/>
    <p:sldLayoutId id="2147485281" r:id="rId2"/>
    <p:sldLayoutId id="2147485284" r:id="rId3"/>
    <p:sldLayoutId id="2147485285" r:id="rId4"/>
    <p:sldLayoutId id="2147485286" r:id="rId5"/>
    <p:sldLayoutId id="2147485282" r:id="rId6"/>
    <p:sldLayoutId id="2147485287" r:id="rId7"/>
    <p:sldLayoutId id="2147485288" r:id="rId8"/>
    <p:sldLayoutId id="2147485289" r:id="rId9"/>
    <p:sldLayoutId id="2147485290" r:id="rId10"/>
    <p:sldLayoutId id="214748529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667DFD5-3673-498D-B964-829CD5317D8D}" type="datetime1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C0595C8B-5B5E-493A-A1AF-16529CFD7FF2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292" r:id="rId1"/>
    <p:sldLayoutId id="2147485293" r:id="rId2"/>
    <p:sldLayoutId id="2147485294" r:id="rId3"/>
    <p:sldLayoutId id="2147485295" r:id="rId4"/>
    <p:sldLayoutId id="2147485296" r:id="rId5"/>
    <p:sldLayoutId id="2147485297" r:id="rId6"/>
    <p:sldLayoutId id="2147485298" r:id="rId7"/>
    <p:sldLayoutId id="2147485299" r:id="rId8"/>
    <p:sldLayoutId id="2147485300" r:id="rId9"/>
    <p:sldLayoutId id="2147485301" r:id="rId10"/>
    <p:sldLayoutId id="214748530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07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3DAE57B-764A-46D5-8E62-98630A197F21}" type="datetime1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1ACAF486-75D7-4B11-98AA-5E7F369E5C01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03" r:id="rId1"/>
    <p:sldLayoutId id="2147485304" r:id="rId2"/>
    <p:sldLayoutId id="2147485305" r:id="rId3"/>
    <p:sldLayoutId id="2147485306" r:id="rId4"/>
    <p:sldLayoutId id="2147485307" r:id="rId5"/>
    <p:sldLayoutId id="2147485308" r:id="rId6"/>
    <p:sldLayoutId id="2147485309" r:id="rId7"/>
    <p:sldLayoutId id="2147485310" r:id="rId8"/>
    <p:sldLayoutId id="2147485311" r:id="rId9"/>
    <p:sldLayoutId id="2147485312" r:id="rId10"/>
    <p:sldLayoutId id="2147485313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4099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FECF69C6-172A-4FAD-831D-7C1D3180CCBB}" type="datetime1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DCF0D18A-C745-4548-AD3D-814F88927921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14" r:id="rId1"/>
    <p:sldLayoutId id="2147485315" r:id="rId2"/>
    <p:sldLayoutId id="2147485316" r:id="rId3"/>
    <p:sldLayoutId id="2147485317" r:id="rId4"/>
    <p:sldLayoutId id="2147485318" r:id="rId5"/>
    <p:sldLayoutId id="2147485319" r:id="rId6"/>
    <p:sldLayoutId id="2147485320" r:id="rId7"/>
    <p:sldLayoutId id="2147485321" r:id="rId8"/>
    <p:sldLayoutId id="2147485322" r:id="rId9"/>
    <p:sldLayoutId id="2147485323" r:id="rId10"/>
    <p:sldLayoutId id="2147485324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2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4.wmf"/><Relationship Id="rId4" Type="http://schemas.openxmlformats.org/officeDocument/2006/relationships/oleObject" Target="../embeddings/oleObject3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3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37.wmf"/><Relationship Id="rId4" Type="http://schemas.openxmlformats.org/officeDocument/2006/relationships/oleObject" Target="../embeddings/oleObject5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7.bin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1"/>
          <p:cNvSpPr>
            <a:spLocks noGrp="1"/>
          </p:cNvSpPr>
          <p:nvPr>
            <p:ph type="title"/>
          </p:nvPr>
        </p:nvSpPr>
        <p:spPr>
          <a:xfrm>
            <a:off x="857250" y="404813"/>
            <a:ext cx="7429500" cy="576262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latin typeface="隶书" panose="02010509060101010101" pitchFamily="49" charset="-122"/>
                <a:ea typeface="隶书" panose="02010509060101010101" pitchFamily="49" charset="-122"/>
              </a:rPr>
              <a:t>第二章 工艺流程图</a:t>
            </a:r>
          </a:p>
        </p:txBody>
      </p:sp>
      <p:sp>
        <p:nvSpPr>
          <p:cNvPr id="11267" name="内容占位符 2"/>
          <p:cNvSpPr>
            <a:spLocks noGrp="1"/>
          </p:cNvSpPr>
          <p:nvPr>
            <p:ph idx="1"/>
          </p:nvPr>
        </p:nvSpPr>
        <p:spPr>
          <a:xfrm>
            <a:off x="857250" y="1052513"/>
            <a:ext cx="7602538" cy="5256212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 工艺流程指由原料转化为产品，经历各种单元操作和其它设备（储罐、输送设备等）以及管路的全部过程，是单元反应和单元操作的组合。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7312" indent="0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工艺流程图是以图解形式来表示工艺流程的图样。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ctr" eaLnBrk="1" hangingPunct="1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charset="0"/>
              <a:buNone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第一</a:t>
            </a:r>
            <a:r>
              <a:rPr lang="zh-CN" altLang="en-US" sz="20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节 工艺流程图的类型</a:t>
            </a:r>
            <a:endParaRPr lang="en-US" altLang="zh-CN" sz="20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7312" indent="0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 根据作用、表达内容、重点和深度的不同，工艺流程图可分为四种。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1080000" indent="-514350" eaLnBrk="1" hangingPunct="1">
              <a:spcBef>
                <a:spcPts val="1000"/>
              </a:spcBef>
              <a:spcAft>
                <a:spcPts val="1000"/>
              </a:spcAft>
              <a:buFont typeface="+mj-ea"/>
              <a:buAutoNum type="ea1JpnChsDbPeriod"/>
              <a:defRPr/>
            </a:pPr>
            <a:r>
              <a:rPr lang="zh-CN" altLang="en-US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工艺流程草图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1080000" indent="-514350" eaLnBrk="1" hangingPunct="1">
              <a:spcBef>
                <a:spcPts val="1000"/>
              </a:spcBef>
              <a:spcAft>
                <a:spcPts val="1000"/>
              </a:spcAft>
              <a:buFont typeface="+mj-ea"/>
              <a:buAutoNum type="ea1JpnChsDbPeriod"/>
              <a:defRPr/>
            </a:pPr>
            <a:r>
              <a:rPr lang="zh-CN" altLang="en-US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全厂总工艺流程图</a:t>
            </a:r>
            <a:endParaRPr lang="en-US" altLang="zh-CN" sz="1800" b="1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1080000" indent="-514350" eaLnBrk="1" hangingPunct="1">
              <a:spcBef>
                <a:spcPts val="1000"/>
              </a:spcBef>
              <a:spcAft>
                <a:spcPts val="1000"/>
              </a:spcAft>
              <a:buFont typeface="+mj-ea"/>
              <a:buAutoNum type="ea1JpnChsDbPeriod"/>
              <a:defRPr/>
            </a:pPr>
            <a:r>
              <a:rPr lang="zh-CN" altLang="en-US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工艺物料流程图</a:t>
            </a:r>
            <a:endParaRPr lang="en-US" altLang="zh-CN" sz="1800" b="1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1080000" indent="-514350" eaLnBrk="1" hangingPunct="1">
              <a:spcBef>
                <a:spcPts val="1000"/>
              </a:spcBef>
              <a:spcAft>
                <a:spcPts val="1000"/>
              </a:spcAft>
              <a:buFont typeface="+mj-ea"/>
              <a:buAutoNum type="ea1JpnChsDbPeriod"/>
              <a:defRPr/>
            </a:pPr>
            <a:r>
              <a:rPr lang="zh-CN" altLang="en-US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管道及仪表流程图</a:t>
            </a:r>
            <a:endParaRPr lang="en-US" altLang="zh-CN" sz="1800" b="1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514350" indent="-514350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endParaRPr lang="en-US" altLang="zh-CN" sz="18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A43D9-AF45-40E2-8523-C440071EB521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7" name="Picture 1" descr="C:\Users\Administrator\AppData\Roaming\Tencent\Users\29637217\QQ\WinTemp\RichOle\~]BS8N@6`FHXV]6[YE(H}9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33375"/>
            <a:ext cx="8353425" cy="590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C8D75-8F27-481D-9A56-AD5DD4430C6A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1" name="Picture 1" descr="C:\Users\Administrator\AppData\Roaming\Tencent\Users\29637217\QQ\WinTemp\RichOle\$EYCCN@G_QI0U]SRX9I]JW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268413"/>
            <a:ext cx="8040687" cy="365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C8D75-8F27-481D-9A56-AD5DD4430C6A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 txBox="1">
            <a:spLocks/>
          </p:cNvSpPr>
          <p:nvPr/>
        </p:nvSpPr>
        <p:spPr>
          <a:xfrm>
            <a:off x="755650" y="549275"/>
            <a:ext cx="7602538" cy="540067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ea"/>
              <a:buAutoNum type="ea1JpnChsDbPeriod" startAt="4"/>
              <a:defRPr/>
            </a:pPr>
            <a:r>
              <a:rPr lang="zh-CN" altLang="en-US" sz="20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管道及仪表流程图</a:t>
            </a:r>
            <a:endParaRPr lang="en-US" altLang="zh-CN" sz="20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2438" indent="-365125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1800" b="1" dirty="0" smtClean="0">
                <a:latin typeface="Times New Roman" pitchFamily="18" charset="0"/>
                <a:cs typeface="Times New Roman" pitchFamily="18" charset="0"/>
              </a:rPr>
              <a:t>概述</a:t>
            </a:r>
            <a:endParaRPr lang="en-US" altLang="zh-CN" sz="1800" b="1" dirty="0" smtClean="0"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 1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）又</a:t>
            </a: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分为“工艺管道及仪表流程图（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PID</a:t>
            </a: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Piping and Instrument Flow</a:t>
            </a:r>
          </a:p>
          <a:p>
            <a:pPr marL="87312" indent="0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    Diagram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）” 和“辅助及公用系统管道及仪表流程图（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UID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Utility</a:t>
            </a:r>
          </a:p>
          <a:p>
            <a:pPr marL="87312" indent="0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   Piping And Instrument Flow Diagram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）”。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7312" indent="0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）它是详细工程设计阶段的主要成品之一，又是设计设备和管道布置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      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图的依据，还是施工安装、开停车、操作运行、事故处理及检维修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      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的指南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3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）它是一种示意性展开图，用图示的方法把工艺流程和</a:t>
            </a:r>
            <a:r>
              <a:rPr lang="zh-CN" altLang="en-US" sz="18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全部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设备、机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      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器、管道、阀门及管件和仪表表示出来。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C8D75-8F27-481D-9A56-AD5DD4430C6A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 txBox="1">
            <a:spLocks/>
          </p:cNvSpPr>
          <p:nvPr/>
        </p:nvSpPr>
        <p:spPr>
          <a:xfrm>
            <a:off x="683568" y="836712"/>
            <a:ext cx="7675563" cy="50405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4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）它以工艺装置的主项（工段或工序）为单元绘制；当工艺过程比较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      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简单时，也可以以装置为单元绘制。绘制时按工艺流程顺序将设备、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      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管道流程自左到右展开在同一平面上。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</a:t>
            </a: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None/>
              <a:defRPr/>
            </a:pP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5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）基础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工程设计时，</a:t>
            </a: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PID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应绘制四版图纸：</a:t>
            </a: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版（初版）、</a:t>
            </a: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版（内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审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7312" indent="0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版）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版（用户版）、</a:t>
            </a: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版（确认版）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7312" indent="0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6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）详细设计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时，</a:t>
            </a: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PID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应绘制三版图纸：</a:t>
            </a: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版（详</a:t>
            </a: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版）、</a:t>
            </a: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版（详</a:t>
            </a: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版）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     G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版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（施工版）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      根据工程项目的复杂和难易程度，可适当减少版次。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C8D75-8F27-481D-9A56-AD5DD4430C6A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 txBox="1">
            <a:spLocks/>
          </p:cNvSpPr>
          <p:nvPr/>
        </p:nvSpPr>
        <p:spPr>
          <a:xfrm>
            <a:off x="857250" y="765175"/>
            <a:ext cx="7675563" cy="568816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438" indent="-365125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2"/>
              <a:defRPr/>
            </a:pPr>
            <a:r>
              <a:rPr lang="zh-CN" altLang="en-US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工艺</a:t>
            </a:r>
            <a:r>
              <a:rPr lang="zh-CN" altLang="en-US" sz="18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管道及仪表流程图（</a:t>
            </a:r>
            <a:r>
              <a:rPr lang="en-US" altLang="zh-CN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PID</a:t>
            </a:r>
            <a:r>
              <a:rPr lang="zh-CN" altLang="en-US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，附图</a:t>
            </a:r>
            <a:r>
              <a:rPr lang="en-US" altLang="zh-CN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21</a:t>
            </a:r>
            <a:r>
              <a:rPr lang="zh-CN" altLang="en-US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</a:t>
            </a:r>
            <a:endParaRPr lang="en-US" altLang="zh-CN" sz="18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1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）又称为带控制点的工艺流程图（初步设计阶段）或施工流程图（施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      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工图设计阶段）。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2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）它是在工艺流程草图的基础上，以工艺管线及仪表为主体绘制的，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7312" indent="0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    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起到描述工艺装置结构和功能的作用。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3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）它表达的内容主要有：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06450" indent="-358775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lphaUcPeriod"/>
              <a:defRPr/>
            </a:pPr>
            <a:r>
              <a:rPr lang="zh-CN" altLang="en-US" sz="18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物料流程：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将各设备的简单形状按工艺流程顺序，从左到右展开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447675" indent="0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在同一平面上，配以连接的主辅管线及管件、阀门、仪表控制点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447675" indent="0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符号等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06450" indent="-358775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lphaUcPeriod" startAt="2"/>
              <a:defRPr/>
            </a:pPr>
            <a:r>
              <a:rPr lang="zh-CN" altLang="en-US" sz="18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标注：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标注</a:t>
            </a:r>
            <a:r>
              <a:rPr lang="zh-CN" altLang="en-US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设备名称及位号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zh-CN" altLang="en-US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管段编号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zh-CN" altLang="en-US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控制点代号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zh-CN" altLang="en-US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必要的尺</a:t>
            </a:r>
            <a:endParaRPr lang="en-US" altLang="zh-CN" sz="1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47675" indent="0" eaLnBrk="1" hangingPunct="1"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zh-CN" altLang="en-US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寸及文字说明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等。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06450" indent="-358775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lphaUcPeriod" startAt="3"/>
              <a:defRPr/>
            </a:pPr>
            <a:r>
              <a:rPr lang="zh-CN" altLang="en-US" sz="18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附注说明：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设计中需要说明的事项，有时还有设备位号的索引等。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06450" indent="-358775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lphaUcPeriod" startAt="3"/>
              <a:defRPr/>
            </a:pP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图样上需绘制图框和填写标题栏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。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C8D75-8F27-481D-9A56-AD5DD4430C6A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376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1" name="Picture 1" descr="C:\Users\Administrator\AppData\Roaming\Tencent\Users\29637217\QQ\WinTemp\RichOle\E)OMNO_[M[}H$L3}2CTE`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95288"/>
            <a:ext cx="8135937" cy="576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C8D75-8F27-481D-9A56-AD5DD4430C6A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325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 txBox="1">
            <a:spLocks/>
          </p:cNvSpPr>
          <p:nvPr/>
        </p:nvSpPr>
        <p:spPr>
          <a:xfrm>
            <a:off x="857250" y="620713"/>
            <a:ext cx="7602538" cy="554513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438" indent="-365125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3"/>
              <a:defRPr/>
            </a:pPr>
            <a:r>
              <a:rPr lang="zh-CN" altLang="en-US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辅助</a:t>
            </a:r>
            <a:r>
              <a:rPr lang="zh-CN" altLang="en-US" sz="18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、公用系统管道及仪表流程图（</a:t>
            </a:r>
            <a:r>
              <a:rPr lang="en-US" altLang="zh-CN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UID</a:t>
            </a:r>
            <a:r>
              <a:rPr lang="zh-CN" altLang="en-US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，附图</a:t>
            </a:r>
            <a:r>
              <a:rPr lang="en-US" altLang="zh-CN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zh-CN" altLang="en-US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</a:t>
            </a:r>
            <a:endParaRPr lang="en-US" altLang="zh-CN" sz="18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1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）辅助系统包括</a:t>
            </a:r>
            <a:r>
              <a:rPr lang="zh-CN" altLang="en-US" sz="18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仪表空气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zh-CN" altLang="en-US" sz="18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工厂空气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zh-CN" altLang="en-US" sz="18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加热用燃料（气或油）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zh-CN" altLang="en-US" sz="18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制冷</a:t>
            </a:r>
            <a:endParaRPr lang="en-US" altLang="zh-CN" sz="18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zh-CN" sz="18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      </a:t>
            </a:r>
            <a:r>
              <a:rPr lang="zh-CN" altLang="en-US" sz="18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剂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zh-CN" altLang="en-US" sz="18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惰性气体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zh-CN" altLang="en-US" sz="18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润滑油和密封油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zh-CN" altLang="en-US" sz="18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废气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zh-CN" altLang="en-US" sz="18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放空系统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等。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2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）公用系统包括</a:t>
            </a:r>
            <a:r>
              <a:rPr lang="zh-CN" altLang="en-US" sz="18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自来水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zh-CN" altLang="en-US" sz="18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循环水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zh-CN" altLang="en-US" sz="18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软水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zh-CN" altLang="en-US" sz="18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冷冻水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zh-CN" altLang="en-US" sz="18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低温水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zh-CN" altLang="en-US" sz="18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蒸汽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zh-CN" altLang="en-US" sz="18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废</a:t>
            </a:r>
            <a:endParaRPr lang="en-US" altLang="zh-CN" sz="18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zh-CN" sz="18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      </a:t>
            </a:r>
            <a:r>
              <a:rPr lang="zh-CN" altLang="en-US" sz="18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水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系统。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3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UID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是</a:t>
            </a: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PID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的一种附加说明图纸，这样即可使</a:t>
            </a: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PID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图面清晰，易于阅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      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读，又可使辅助及公用系统管道在图样上自成体系，一目了然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447675" indent="0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C8D75-8F27-481D-9A56-AD5DD4430C6A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 txBox="1">
            <a:spLocks/>
          </p:cNvSpPr>
          <p:nvPr/>
        </p:nvSpPr>
        <p:spPr>
          <a:xfrm>
            <a:off x="712788" y="476250"/>
            <a:ext cx="7675562" cy="597693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4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UID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的主要结构特征及绘制要求如下（以蒸汽系统为例）：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06450" indent="-358775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lphaUcPeriod"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按照系统或介质类型分别绘制，用粗实线绘制辅助管道系统，细实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447675" indent="0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线画出阀门、控制点等符号。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06450" indent="-358775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lphaUcPeriod" startAt="2"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可不按比例用细实线画出蒸汽分配站，支管引向设备处画一细线长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447675" indent="0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方框，框内注明设备位号。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06450" indent="-358775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lphaUcPeriod" startAt="3"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需对所有辅助管线进行编号和标注。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06450" indent="-358775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lphaUcPeriod" startAt="3"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图样上需绘制图框和填写标题栏。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C8D75-8F27-481D-9A56-AD5DD4430C6A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内容占位符 2"/>
          <p:cNvSpPr>
            <a:spLocks noGrp="1"/>
          </p:cNvSpPr>
          <p:nvPr>
            <p:ph idx="1"/>
          </p:nvPr>
        </p:nvSpPr>
        <p:spPr>
          <a:xfrm>
            <a:off x="857250" y="693738"/>
            <a:ext cx="7602538" cy="5256212"/>
          </a:xfrm>
        </p:spPr>
        <p:txBody>
          <a:bodyPr/>
          <a:lstStyle/>
          <a:p>
            <a:pPr marL="0" indent="0" algn="ctr" eaLnBrk="1" hangingPunct="1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charset="0"/>
              <a:buNone/>
              <a:defRPr/>
            </a:pPr>
            <a:r>
              <a:rPr lang="zh-CN" altLang="en-US" sz="20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第二节 工艺管道及仪表流程图（</a:t>
            </a:r>
            <a:r>
              <a:rPr lang="en-US" altLang="zh-CN" sz="20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PID</a:t>
            </a:r>
            <a:r>
              <a:rPr lang="zh-CN" altLang="en-US" sz="20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）的图示方法</a:t>
            </a:r>
            <a:endParaRPr lang="en-US" altLang="zh-CN" sz="20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7312" indent="0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PID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UID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应根据化工行业标准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《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化工工艺设计施工图内容和深度统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7312" indent="0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一规定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》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HG/T 20519-2009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）中的有关规定进行绘制。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514350" indent="-427038" eaLnBrk="1" hangingPunct="1">
              <a:spcBef>
                <a:spcPts val="1200"/>
              </a:spcBef>
              <a:spcAft>
                <a:spcPts val="600"/>
              </a:spcAft>
              <a:buFont typeface="+mj-ea"/>
              <a:buAutoNum type="ea1JpnChsDbPeriod"/>
              <a:defRPr/>
            </a:pPr>
            <a:r>
              <a:rPr lang="zh-CN" altLang="en-US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通用设计规定</a:t>
            </a:r>
            <a:endParaRPr lang="en-US" altLang="zh-CN" sz="1800" b="1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2438" indent="-365125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1800" b="1" dirty="0" smtClean="0">
                <a:latin typeface="Times New Roman" pitchFamily="18" charset="0"/>
                <a:cs typeface="Times New Roman" pitchFamily="18" charset="0"/>
              </a:rPr>
              <a:t>图幅与比例</a:t>
            </a:r>
            <a:endParaRPr lang="en-US" altLang="zh-CN" sz="1800" b="1" dirty="0" smtClean="0">
              <a:latin typeface="Times New Roman" pitchFamily="18" charset="0"/>
              <a:cs typeface="Times New Roman" pitchFamily="18" charset="0"/>
            </a:endParaRPr>
          </a:p>
          <a:p>
            <a:pPr marL="87312" indent="0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一般用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A1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，简单时用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A2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，不易加长和加宽，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工作讨论打印</a:t>
            </a:r>
            <a:r>
              <a:rPr lang="zh-CN" altLang="en-US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用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A3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。</a:t>
            </a:r>
            <a:endParaRPr lang="en-US" altLang="zh-CN" sz="1800" dirty="0">
              <a:latin typeface="Times New Roman" pitchFamily="18" charset="0"/>
              <a:cs typeface="Times New Roman" pitchFamily="18" charset="0"/>
            </a:endParaRPr>
          </a:p>
          <a:p>
            <a:pPr marL="452438" indent="-365125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2"/>
              <a:defRPr/>
            </a:pPr>
            <a:r>
              <a:rPr lang="zh-CN" altLang="en-US" sz="1800" b="1" dirty="0" smtClean="0">
                <a:latin typeface="Times New Roman" pitchFamily="18" charset="0"/>
                <a:cs typeface="Times New Roman" pitchFamily="18" charset="0"/>
              </a:rPr>
              <a:t>图线和字体</a:t>
            </a:r>
            <a:endParaRPr lang="en-US" altLang="zh-CN" sz="1800" b="1" dirty="0" smtClean="0"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1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）工艺物料管线、主产品管线和设备位号线用</a:t>
            </a:r>
            <a:r>
              <a:rPr lang="zh-CN" altLang="en-US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粗实线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2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）辅助管线用中粗线。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3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）设备、阀门、仪表、管件和管道附件用细实线（特殊要求除外）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4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）图线和字体具体要求按附录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执行。</a:t>
            </a:r>
            <a:endParaRPr lang="en-US" altLang="zh-CN" sz="18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A43D9-AF45-40E2-8523-C440071EB521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内容占位符 2"/>
          <p:cNvSpPr>
            <a:spLocks noGrp="1"/>
          </p:cNvSpPr>
          <p:nvPr>
            <p:ph idx="1"/>
          </p:nvPr>
        </p:nvSpPr>
        <p:spPr>
          <a:xfrm>
            <a:off x="857250" y="693738"/>
            <a:ext cx="7531100" cy="5256212"/>
          </a:xfrm>
        </p:spPr>
        <p:txBody>
          <a:bodyPr/>
          <a:lstStyle/>
          <a:p>
            <a:pPr marL="452438" indent="-365125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3"/>
              <a:defRPr/>
            </a:pPr>
            <a:r>
              <a:rPr lang="zh-CN" altLang="en-US" sz="1800" b="1" dirty="0" smtClean="0">
                <a:latin typeface="Times New Roman" pitchFamily="18" charset="0"/>
                <a:cs typeface="Times New Roman" pitchFamily="18" charset="0"/>
              </a:rPr>
              <a:t>复用设计</a:t>
            </a:r>
            <a:endParaRPr lang="en-US" altLang="zh-CN" sz="1800" b="1" dirty="0" smtClean="0">
              <a:latin typeface="Times New Roman" pitchFamily="18" charset="0"/>
              <a:cs typeface="Times New Roman" pitchFamily="18" charset="0"/>
            </a:endParaRPr>
          </a:p>
          <a:p>
            <a:pPr marL="87312" indent="0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复用部分或成套部分以双点画线框图表示，框内注明名称、位号或编</a:t>
            </a:r>
            <a:endParaRPr lang="en-US" altLang="zh-CN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87312" indent="0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号、填写有关图号，必要时加文字予以说明。</a:t>
            </a:r>
            <a:endParaRPr lang="en-US" altLang="zh-CN" sz="1800" dirty="0">
              <a:latin typeface="Times New Roman" pitchFamily="18" charset="0"/>
              <a:cs typeface="Times New Roman" pitchFamily="18" charset="0"/>
            </a:endParaRPr>
          </a:p>
          <a:p>
            <a:pPr marL="452438" indent="-365125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4"/>
              <a:defRPr/>
            </a:pPr>
            <a:r>
              <a:rPr lang="zh-CN" altLang="en-US" sz="1800" b="1" dirty="0" smtClean="0">
                <a:latin typeface="Times New Roman" pitchFamily="18" charset="0"/>
                <a:cs typeface="Times New Roman" pitchFamily="18" charset="0"/>
              </a:rPr>
              <a:t>相同系统的绘制方法（详见教材</a:t>
            </a:r>
            <a:r>
              <a:rPr lang="en-US" altLang="zh-CN" sz="1800" b="1" dirty="0" smtClean="0">
                <a:latin typeface="Times New Roman" pitchFamily="18" charset="0"/>
                <a:cs typeface="Times New Roman" pitchFamily="18" charset="0"/>
              </a:rPr>
              <a:t>P84</a:t>
            </a:r>
            <a:r>
              <a:rPr lang="zh-CN" altLang="en-US" sz="1800" b="1" dirty="0" smtClean="0">
                <a:latin typeface="Times New Roman" pitchFamily="18" charset="0"/>
                <a:cs typeface="Times New Roman" pitchFamily="18" charset="0"/>
              </a:rPr>
              <a:t>）</a:t>
            </a:r>
            <a:endParaRPr lang="en-US" altLang="zh-CN" sz="1800" b="1" dirty="0" smtClean="0"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1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当系统中包括两个或两个以上相同系统时：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        首先绘出一张总图表示各系统之间的关系，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再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单独绘出一个系统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的详细流程图；其余系统以细双点划线的方框表示，框内注明系统名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称及其编号。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2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）当多个不同系统流程比较复杂时：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      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可以分别绘制各系统单独的流程图。在总图中各系统采用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细双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点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划线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的方框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表示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，框内注明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系统名称、编号和系统流程图图号。</a:t>
            </a:r>
            <a:endParaRPr lang="en-US" altLang="zh-CN" sz="18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A43D9-AF45-40E2-8523-C440071EB521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9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836712"/>
            <a:ext cx="7670800" cy="468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C8D75-8F27-481D-9A56-AD5DD4430C6A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755576" y="332656"/>
            <a:ext cx="7602538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eaLnBrk="1" hangingPunct="1">
              <a:spcBef>
                <a:spcPts val="600"/>
              </a:spcBef>
              <a:spcAft>
                <a:spcPts val="600"/>
              </a:spcAft>
              <a:buFont typeface="+mj-ea"/>
              <a:buAutoNum type="ea1JpnChsDbPeriod"/>
              <a:defRPr/>
            </a:pPr>
            <a:r>
              <a:rPr lang="zh-CN" altLang="en-US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工艺流程草图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（详见教材图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3-1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P80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514350" indent="-514350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endParaRPr lang="en-US" altLang="zh-CN" sz="18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899592" y="5805264"/>
            <a:ext cx="7602538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r>
              <a:rPr lang="zh-CN" altLang="en-US" sz="1500" dirty="0" smtClean="0">
                <a:latin typeface="Times New Roman" pitchFamily="18" charset="0"/>
                <a:cs typeface="Times New Roman" pitchFamily="18" charset="0"/>
              </a:rPr>
              <a:t>某物料残液蒸馏处理系统，在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R0401</a:t>
            </a:r>
            <a:r>
              <a:rPr lang="zh-CN" altLang="en-US" sz="1500" dirty="0" smtClean="0">
                <a:latin typeface="Times New Roman" pitchFamily="18" charset="0"/>
                <a:cs typeface="Times New Roman" pitchFamily="18" charset="0"/>
              </a:rPr>
              <a:t>内加热后被蒸汽蒸发汽化，汽化物料进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E0401</a:t>
            </a:r>
            <a:r>
              <a:rPr lang="zh-CN" altLang="en-US" sz="1500" dirty="0" smtClean="0">
                <a:latin typeface="Times New Roman" pitchFamily="18" charset="0"/>
                <a:cs typeface="Times New Roman" pitchFamily="18" charset="0"/>
              </a:rPr>
              <a:t>被冷凝为液态，此后经真空受槽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V0401</a:t>
            </a:r>
            <a:r>
              <a:rPr lang="zh-CN" altLang="en-US" sz="1500" dirty="0" smtClean="0">
                <a:latin typeface="Times New Roman" pitchFamily="18" charset="0"/>
                <a:cs typeface="Times New Roman" pitchFamily="18" charset="0"/>
              </a:rPr>
              <a:t>排出到物料贮槽。残留物去残渣受槽。</a:t>
            </a:r>
            <a:endParaRPr lang="en-US" altLang="zh-CN" sz="1500" dirty="0" smtClean="0">
              <a:latin typeface="Times New Roman" pitchFamily="18" charset="0"/>
              <a:cs typeface="Times New Roman" pitchFamily="18" charset="0"/>
            </a:endParaRPr>
          </a:p>
          <a:p>
            <a:pPr marL="514350" indent="-514350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r>
              <a:rPr lang="zh-CN" altLang="en-US" sz="1500" dirty="0" smtClean="0">
                <a:latin typeface="Times New Roman" pitchFamily="18" charset="0"/>
                <a:cs typeface="Times New Roman" pitchFamily="18" charset="0"/>
              </a:rPr>
              <a:t>此外，蒸汽系统，循环冷却系统，放空系统，清洗系统</a:t>
            </a:r>
            <a:r>
              <a:rPr lang="zh-CN" altLang="en-US" sz="1500" dirty="0">
                <a:latin typeface="Times New Roman" pitchFamily="18" charset="0"/>
                <a:cs typeface="Times New Roman" pitchFamily="18" charset="0"/>
              </a:rPr>
              <a:t>等</a:t>
            </a:r>
            <a:endParaRPr lang="en-US" altLang="zh-CN" sz="15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19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内容占位符 2"/>
          <p:cNvSpPr>
            <a:spLocks noGrp="1"/>
          </p:cNvSpPr>
          <p:nvPr>
            <p:ph idx="1"/>
          </p:nvPr>
        </p:nvSpPr>
        <p:spPr>
          <a:xfrm>
            <a:off x="857250" y="549275"/>
            <a:ext cx="7602538" cy="5472113"/>
          </a:xfrm>
        </p:spPr>
        <p:txBody>
          <a:bodyPr/>
          <a:lstStyle/>
          <a:p>
            <a:pPr marL="514350" indent="-514350" eaLnBrk="1" hangingPunct="1">
              <a:spcBef>
                <a:spcPts val="600"/>
              </a:spcBef>
              <a:spcAft>
                <a:spcPts val="600"/>
              </a:spcAft>
              <a:buFont typeface="+mj-ea"/>
              <a:buAutoNum type="ea1JpnChsDbPeriod" startAt="2"/>
              <a:defRPr/>
            </a:pPr>
            <a:r>
              <a:rPr lang="zh-CN" altLang="en-US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首页图</a:t>
            </a:r>
            <a:endParaRPr lang="en-US" altLang="zh-CN" sz="1800" b="1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b="1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将设计中所采用的部分规定以图表形式绘制出来，以便识图和更好地</a:t>
            </a:r>
            <a:endParaRPr lang="en-US" altLang="zh-CN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使用设计文件。它适用于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PID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UID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，表达的主要内容如下：</a:t>
            </a:r>
            <a:endParaRPr lang="en-US" altLang="zh-CN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452438" indent="-365125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工艺物料、辅助物料和公用物料的物料代号、缩写字母。</a:t>
            </a:r>
            <a:endParaRPr lang="en-US" altLang="zh-CN" sz="1800" dirty="0">
              <a:latin typeface="Times New Roman" pitchFamily="18" charset="0"/>
              <a:cs typeface="Times New Roman" pitchFamily="18" charset="0"/>
            </a:endParaRPr>
          </a:p>
          <a:p>
            <a:pPr marL="452438" indent="-365125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2"/>
              <a:defRPr/>
            </a:pP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管道、阀门、主要管件、取样器、特殊管件（阀门）等图形、类别符</a:t>
            </a:r>
            <a:endParaRPr lang="en-US" altLang="zh-CN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号和标注说明。</a:t>
            </a:r>
            <a:endParaRPr lang="en-US" altLang="zh-CN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452438" indent="-365125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3"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管道编号说明，设备位号说明。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2438" indent="-365125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4"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公用工程站（蒸汽分配管、冷凝液、收集管等）编号说明。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2438" indent="-365125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4"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检测和控制系统的图例、符号、代号等及其说明。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2438" indent="-365125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4"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管线及仪表线的接续标记及其说明。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2438" indent="-365125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4"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各工艺工序和辅助物料、公用物料发生工序以及各类物料介质管道有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关工序的主项（工程）编号一览表。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2438" indent="-365125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8"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首页图编号方法同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PID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，位于图号首位，一般采用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A1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图幅。</a:t>
            </a:r>
            <a:endParaRPr lang="en-US" altLang="zh-CN" sz="18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A43D9-AF45-40E2-8523-C440071EB521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内容占位符 2"/>
          <p:cNvSpPr>
            <a:spLocks noGrp="1"/>
          </p:cNvSpPr>
          <p:nvPr>
            <p:ph idx="1"/>
          </p:nvPr>
        </p:nvSpPr>
        <p:spPr>
          <a:xfrm>
            <a:off x="857250" y="692150"/>
            <a:ext cx="7531100" cy="5473700"/>
          </a:xfrm>
        </p:spPr>
        <p:txBody>
          <a:bodyPr/>
          <a:lstStyle/>
          <a:p>
            <a:pPr marL="514350" indent="-514350" eaLnBrk="1" hangingPunct="1">
              <a:spcBef>
                <a:spcPts val="600"/>
              </a:spcBef>
              <a:spcAft>
                <a:spcPts val="600"/>
              </a:spcAft>
              <a:buFont typeface="+mj-ea"/>
              <a:buAutoNum type="ea1JpnChsDbPeriod" startAt="3"/>
              <a:defRPr/>
            </a:pPr>
            <a:r>
              <a:rPr lang="zh-CN" altLang="en-US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设备的图示方法</a:t>
            </a:r>
            <a:endParaRPr lang="en-US" altLang="zh-CN" sz="1800" b="1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2438" indent="-365125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设备（机器）用细实线，不按比例在图中画出，其中：</a:t>
            </a:r>
            <a:endParaRPr lang="en-US" altLang="zh-CN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354013" indent="-354013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  1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）有规定图例的，按照规定图例绘制。</a:t>
            </a:r>
            <a:endParaRPr lang="en-US" altLang="zh-CN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354013" indent="-354013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 2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）没有规定图例的，可根据实际外形和内部特征绘制。复杂机器设</a:t>
            </a:r>
            <a:endParaRPr lang="en-US" altLang="zh-CN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354013" indent="-354013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备，允许用一细实线绘制长（正）方形框代表，框内注明位号与名称。</a:t>
            </a:r>
            <a:endParaRPr lang="en-US" altLang="zh-CN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452438" indent="-365125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2"/>
              <a:defRPr/>
            </a:pP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所有接口（包括人孔、手孔、卸料口等）宜全部画出，其中与配管或</a:t>
            </a:r>
            <a:endParaRPr lang="en-US" altLang="zh-CN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      外界有关的管口必须画出。</a:t>
            </a:r>
            <a:endParaRPr lang="en-US" altLang="zh-CN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452438" indent="-365125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3"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管口编号用大写英文字母（必要时可在其后附数字）加方框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5mm×5mm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2438" indent="-365125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4"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管口一般用单细实线表示，也可与所连管道线宽度相同，允许个别管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口用双细实线。管口法兰用细实线。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2438" indent="-365125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5"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机器设备的支承，底（裙）座和基础平台等可不表示。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A43D9-AF45-40E2-8523-C440071EB521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内容占位符 2"/>
          <p:cNvSpPr>
            <a:spLocks noGrp="1"/>
          </p:cNvSpPr>
          <p:nvPr>
            <p:ph idx="1"/>
          </p:nvPr>
        </p:nvSpPr>
        <p:spPr>
          <a:xfrm>
            <a:off x="857250" y="620713"/>
            <a:ext cx="7500938" cy="5472112"/>
          </a:xfrm>
        </p:spPr>
        <p:txBody>
          <a:bodyPr/>
          <a:lstStyle/>
          <a:p>
            <a:pPr marL="354013" indent="-354013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6"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机器设备自身的附属部件，如果是生产操作、检测和调试必需的（如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柱塞泵所带缓冲罐、安全阀、设备上液位计等），则需予以表示。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4013" indent="-354013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7"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对于需隔热或伴热的机器设备，需在其相应位置画出一段隔热层或伴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热管图例。必要时可注出其隔热等级或伴热类型和介质代号。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8612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2406650"/>
            <a:ext cx="5081588" cy="325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A43D9-AF45-40E2-8523-C440071EB521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内容占位符 2"/>
          <p:cNvSpPr>
            <a:spLocks noGrp="1"/>
          </p:cNvSpPr>
          <p:nvPr>
            <p:ph idx="1"/>
          </p:nvPr>
        </p:nvSpPr>
        <p:spPr>
          <a:xfrm>
            <a:off x="755650" y="620713"/>
            <a:ext cx="7561263" cy="5472112"/>
          </a:xfrm>
        </p:spPr>
        <p:txBody>
          <a:bodyPr/>
          <a:lstStyle/>
          <a:p>
            <a:pPr marL="354013" indent="-354013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8"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机器设备间的相对位置如下：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1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）横向位置按主物料管线顺序自</a:t>
            </a:r>
            <a:r>
              <a:rPr lang="zh-CN" altLang="en-US" sz="180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左向右展开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画出。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2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）相对高低位置应尽可能符合实际情况。地下或半地下设备，需要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表示出一段相关地面，地面以                   表示。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514350" indent="-514350" eaLnBrk="1" hangingPunct="1">
              <a:spcBef>
                <a:spcPts val="1200"/>
              </a:spcBef>
              <a:spcAft>
                <a:spcPts val="600"/>
              </a:spcAft>
              <a:buFont typeface="+mj-ea"/>
              <a:buAutoNum type="ea1JpnChsDbPeriod" startAt="4"/>
              <a:defRPr/>
            </a:pPr>
            <a:r>
              <a:rPr lang="zh-CN" altLang="en-US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管道的</a:t>
            </a:r>
            <a:r>
              <a:rPr lang="zh-CN" altLang="en-US" sz="18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图示方法</a:t>
            </a:r>
            <a:endParaRPr lang="en-US" altLang="zh-CN" sz="18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 PID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中要画出和标注全部工艺管道以及与工艺有关的一段辅助及公用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管道。工艺管道包括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正常操作所用物料管道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工艺排放系统管道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开停</a:t>
            </a:r>
            <a:endParaRPr lang="en-US" altLang="zh-CN" sz="18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zh-CN" altLang="en-US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车和必要的临时管道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。管道图示的具体要求如下：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4013" indent="-354013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一般用单线表达各类管道，具体线型规定如表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3-2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P88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）所示。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4013" indent="-354013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伴热管要全部画出来，夹套管可在两段画出一小段，其它隔热管在适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当位置画出隔热图例。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4013" indent="-354013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3"/>
              <a:defRPr/>
            </a:pP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管道尽可能水平或者垂直绘制，拐弯处一般画成直角。管线相交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时尽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9636" name="对象 1"/>
          <p:cNvGraphicFramePr>
            <a:graphicFrameLocks noChangeAspect="1"/>
          </p:cNvGraphicFramePr>
          <p:nvPr/>
        </p:nvGraphicFramePr>
        <p:xfrm>
          <a:off x="4300538" y="2035175"/>
          <a:ext cx="922337" cy="12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57" name="Document" r:id="rId4" imgW="838200" imgH="114300" progId="ChemWindow.Document">
                  <p:embed/>
                </p:oleObj>
              </mc:Choice>
              <mc:Fallback>
                <p:oleObj name="Document" r:id="rId4" imgW="838200" imgH="114300" progId="ChemWindow.Document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0538" y="2035175"/>
                        <a:ext cx="922337" cy="12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圆角矩形标注 3"/>
          <p:cNvSpPr/>
          <p:nvPr/>
        </p:nvSpPr>
        <p:spPr>
          <a:xfrm>
            <a:off x="7596188" y="3667125"/>
            <a:ext cx="1439862" cy="720725"/>
          </a:xfrm>
          <a:prstGeom prst="wedgeRoundRectCallout">
            <a:avLst>
              <a:gd name="adj1" fmla="val -37368"/>
              <a:gd name="adj2" fmla="val -72422"/>
              <a:gd name="adj3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chemeClr val="tx1"/>
                </a:solidFill>
              </a:rPr>
              <a:t>阅读</a:t>
            </a:r>
            <a:r>
              <a:rPr lang="en-US" altLang="zh-CN" dirty="0">
                <a:solidFill>
                  <a:schemeClr val="tx1"/>
                </a:solidFill>
              </a:rPr>
              <a:t>PID</a:t>
            </a:r>
            <a:r>
              <a:rPr lang="zh-CN" altLang="en-US" dirty="0">
                <a:solidFill>
                  <a:schemeClr val="tx1"/>
                </a:solidFill>
              </a:rPr>
              <a:t>图的难点之一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A43D9-AF45-40E2-8523-C440071EB521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内容占位符 2"/>
          <p:cNvSpPr>
            <a:spLocks noGrp="1"/>
          </p:cNvSpPr>
          <p:nvPr>
            <p:ph idx="1"/>
          </p:nvPr>
        </p:nvSpPr>
        <p:spPr>
          <a:xfrm>
            <a:off x="755650" y="620713"/>
            <a:ext cx="7561263" cy="5472112"/>
          </a:xfrm>
        </p:spPr>
        <p:txBody>
          <a:bodyPr/>
          <a:lstStyle/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量按同一物料“先不断后断”，不同物料“主不断辅断”的原则断开，断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开处间隔至少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倍左右的线粗。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4013" indent="-354013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4"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管道上取样口、放气口、排液口及液封管均应全部画出。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0660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513" y="1916113"/>
            <a:ext cx="3778250" cy="409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A43D9-AF45-40E2-8523-C440071EB521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内容占位符 2"/>
          <p:cNvSpPr>
            <a:spLocks noGrp="1"/>
          </p:cNvSpPr>
          <p:nvPr>
            <p:ph idx="1"/>
          </p:nvPr>
        </p:nvSpPr>
        <p:spPr>
          <a:xfrm>
            <a:off x="755650" y="620713"/>
            <a:ext cx="7561263" cy="5472112"/>
          </a:xfrm>
        </p:spPr>
        <p:txBody>
          <a:bodyPr/>
          <a:lstStyle/>
          <a:p>
            <a:pPr marL="354013" indent="-354013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5"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表示物料流向的箭头直接画在管线上。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4013" indent="-354013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5"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工艺物料管道采用“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左进右出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” 的方式安排。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辅助物料、公用物料不受此限制，就近整齐安排为宜。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放空或去泄压系统管道，从图纸上（下）方和左（右）方离开图纸。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4013" indent="-354013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7"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图上的管道与其他图纸有关时，一般将其端点集中绘制在图的左方或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者右方，以图纸接续标志（两种）标出物流方向。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684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213100"/>
            <a:ext cx="617220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A43D9-AF45-40E2-8523-C440071EB521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981075"/>
            <a:ext cx="4589463" cy="431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26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017588"/>
            <a:ext cx="4905375" cy="442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26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9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052513"/>
            <a:ext cx="6789738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26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1700213"/>
            <a:ext cx="5605463" cy="323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26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 txBox="1">
            <a:spLocks/>
          </p:cNvSpPr>
          <p:nvPr/>
        </p:nvSpPr>
        <p:spPr>
          <a:xfrm>
            <a:off x="467544" y="548680"/>
            <a:ext cx="8064896" cy="604864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438" indent="-365125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它是在生产方法确定，设计开始还未进行定量计算时，绘制供工艺方</a:t>
            </a:r>
            <a:endParaRPr lang="en-US" altLang="zh-CN" sz="1800" dirty="0">
              <a:latin typeface="Times New Roman" pitchFamily="18" charset="0"/>
              <a:cs typeface="Times New Roman" pitchFamily="18" charset="0"/>
            </a:endParaRPr>
          </a:p>
          <a:p>
            <a:pPr marL="87312" indent="0" eaLnBrk="1" hangingPunct="1"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案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讨论常用的流程图。</a:t>
            </a:r>
            <a:endParaRPr lang="en-US" altLang="zh-CN" sz="1800" dirty="0">
              <a:latin typeface="Times New Roman" pitchFamily="18" charset="0"/>
              <a:cs typeface="Times New Roman" pitchFamily="18" charset="0"/>
            </a:endParaRPr>
          </a:p>
          <a:p>
            <a:pPr marL="452438" indent="-365125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2"/>
              <a:defRPr/>
            </a:pP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它只是定性地图示出由原料转化成产品的变化、流向顺序、以及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生产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7312" indent="0" eaLnBrk="1" hangingPunct="1"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中需采用的各种化工单元及设备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。</a:t>
            </a:r>
            <a:endParaRPr lang="en-US" altLang="zh-CN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452438" indent="-365125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3"/>
              <a:defRPr/>
            </a:pP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它</a:t>
            </a: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一般按照工艺装置的主项（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工段或工序</a:t>
            </a: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、车间或装置）为单元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按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7312" indent="0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照工艺流程顺序，将设备和工艺流程线从从左至右展开画在同一平面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7312" indent="0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上的一种示意性展开图。它表示的主要内容和规范如下：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06450" indent="-268288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lphaUcPeriod"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设备的图示和标注：绘制机器、设备示意图，</a:t>
            </a:r>
            <a:r>
              <a:rPr lang="zh-CN" altLang="en-US" sz="1800" b="1" u="sng" dirty="0" smtClean="0">
                <a:latin typeface="Times New Roman" pitchFamily="18" charset="0"/>
                <a:cs typeface="Times New Roman" pitchFamily="18" charset="0"/>
              </a:rPr>
              <a:t>标注位号、名称</a:t>
            </a:r>
            <a:r>
              <a:rPr lang="zh-CN" altLang="en-US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。</a:t>
            </a:r>
            <a:endParaRPr lang="en-US" altLang="zh-CN" sz="1800" b="1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06450" indent="-268288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lphaUcPeriod"/>
              <a:defRPr/>
            </a:pP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流程线的图示和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要求：粗实线表示主要物料的工艺流程线。</a:t>
            </a:r>
            <a:r>
              <a:rPr lang="zh-CN" altLang="en-US" sz="1800" b="1" u="sng" dirty="0" smtClean="0">
                <a:latin typeface="Times New Roman" pitchFamily="18" charset="0"/>
                <a:cs typeface="Times New Roman" pitchFamily="18" charset="0"/>
              </a:rPr>
              <a:t>横平竖直</a:t>
            </a:r>
            <a:r>
              <a:rPr lang="zh-CN" altLang="en-US" sz="1800" b="1" dirty="0" smtClean="0">
                <a:latin typeface="Times New Roman" pitchFamily="18" charset="0"/>
                <a:cs typeface="Times New Roman" pitchFamily="18" charset="0"/>
              </a:rPr>
              <a:t>。</a:t>
            </a:r>
            <a:endParaRPr lang="en-US" altLang="zh-CN" sz="1800" b="1" dirty="0">
              <a:latin typeface="Times New Roman" pitchFamily="18" charset="0"/>
              <a:cs typeface="Times New Roman" pitchFamily="18" charset="0"/>
            </a:endParaRPr>
          </a:p>
          <a:p>
            <a:pPr marL="806450" indent="-268288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lphaUcPeriod"/>
              <a:defRPr/>
            </a:pP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流程线的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标注：箭头表示流向，起止处标注物料名称、来源和去向。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06450" indent="-268288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lphaUcPeriod"/>
              <a:defRPr/>
            </a:pP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06450" indent="-268288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lphaUcPeriod"/>
              <a:defRPr/>
            </a:pP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同样的设备可只画一套。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06450" indent="-268288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lphaUcPeriod"/>
              <a:defRPr/>
            </a:pP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备用设备可省略不画。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06450" indent="-268288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lphaUcPeriod"/>
              <a:defRPr/>
            </a:pP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对图幅无严格要求，可以不加控制点、图框和标题栏。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0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0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701675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lphaUcPeriod"/>
              <a:defRPr/>
            </a:pP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0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514350" indent="-514350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endParaRPr lang="en-US" altLang="zh-CN" sz="18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C8D75-8F27-481D-9A56-AD5DD4430C6A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4252913"/>
            <a:ext cx="3060700" cy="176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333375"/>
            <a:ext cx="2928937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100" y="523875"/>
            <a:ext cx="3905250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3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3573463"/>
            <a:ext cx="25400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26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1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692150"/>
            <a:ext cx="3168650" cy="237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2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658813"/>
            <a:ext cx="1809750" cy="334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3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363" y="3975100"/>
            <a:ext cx="2232025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4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3822700"/>
            <a:ext cx="3168650" cy="237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26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5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413" y="1495425"/>
            <a:ext cx="6353175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26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9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025" y="404813"/>
            <a:ext cx="2741613" cy="202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0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088" y="731838"/>
            <a:ext cx="3175000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1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13" y="2459038"/>
            <a:ext cx="2722562" cy="197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2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025" y="4513263"/>
            <a:ext cx="2736850" cy="182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3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175" y="3036888"/>
            <a:ext cx="2114550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26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内容占位符 2"/>
          <p:cNvSpPr>
            <a:spLocks noGrp="1"/>
          </p:cNvSpPr>
          <p:nvPr>
            <p:ph idx="1"/>
          </p:nvPr>
        </p:nvSpPr>
        <p:spPr>
          <a:xfrm>
            <a:off x="827088" y="549275"/>
            <a:ext cx="7531100" cy="5664200"/>
          </a:xfrm>
        </p:spPr>
        <p:txBody>
          <a:bodyPr/>
          <a:lstStyle/>
          <a:p>
            <a:pPr marL="514350" indent="-514350" eaLnBrk="1" hangingPunct="1">
              <a:spcBef>
                <a:spcPts val="600"/>
              </a:spcBef>
              <a:spcAft>
                <a:spcPts val="600"/>
              </a:spcAft>
              <a:buFont typeface="+mj-ea"/>
              <a:buAutoNum type="ea1JpnChsDbPeriod" startAt="5"/>
              <a:defRPr/>
            </a:pPr>
            <a:r>
              <a:rPr lang="zh-CN" altLang="en-US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阀门、管件和管道附件的图示方法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（见教材表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3-3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4013" indent="-354013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管道上的所有阀门和部分管道配件需要绘出，线型采用细实线。</a:t>
            </a:r>
            <a:endParaRPr lang="en-US" altLang="zh-CN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354013" indent="-354013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管道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一般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连接件（三通、弯头和法兰等）若</a:t>
            </a: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无特殊要求，不需绘出。</a:t>
            </a:r>
            <a:endParaRPr lang="en-US" altLang="zh-CN" sz="1800" dirty="0">
              <a:latin typeface="Times New Roman" pitchFamily="18" charset="0"/>
              <a:cs typeface="Times New Roman" pitchFamily="18" charset="0"/>
            </a:endParaRPr>
          </a:p>
          <a:p>
            <a:pPr marL="354013" indent="-354013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同一张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PID</a:t>
            </a: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上，阀门大小应该一致。</a:t>
            </a:r>
            <a:endParaRPr lang="en-US" altLang="zh-CN" sz="1800" dirty="0">
              <a:latin typeface="Times New Roman" pitchFamily="18" charset="0"/>
              <a:cs typeface="Times New Roman" pitchFamily="18" charset="0"/>
            </a:endParaRPr>
          </a:p>
          <a:p>
            <a:pPr marL="354013" indent="-354013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阀门间表示的高低位置应大致符合实际情况。</a:t>
            </a:r>
            <a:endParaRPr lang="en-US" altLang="zh-CN" sz="1800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 eaLnBrk="1" hangingPunct="1">
              <a:spcBef>
                <a:spcPts val="1800"/>
              </a:spcBef>
              <a:spcAft>
                <a:spcPts val="600"/>
              </a:spcAft>
              <a:buFont typeface="+mj-ea"/>
              <a:buAutoNum type="ea1JpnChsDbPeriod" startAt="6"/>
              <a:defRPr/>
            </a:pPr>
            <a:r>
              <a:rPr lang="zh-CN" altLang="en-US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仪表控制系统及分析取样点的表示方法</a:t>
            </a:r>
            <a:endParaRPr lang="en-US" altLang="zh-CN" sz="18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PID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中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要用细实线画出和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标注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全部与工艺有关的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检测仪表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调节控制</a:t>
            </a:r>
            <a:endParaRPr lang="en-US" altLang="zh-CN" sz="18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zh-CN" altLang="en-US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系统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分析取样点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取样阀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（组）。具体图形符号和标注方法可事先在首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页图上进行规定，且符合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《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过程测量与控制仪表的功能标志及图形符号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》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zh-CN" altLang="en-US" sz="1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HG/T 20505-2014</a:t>
            </a:r>
            <a:r>
              <a:rPr lang="zh-CN" altLang="en-US" sz="1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）的统一规定。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4013" indent="-354013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仪表的图形符号</a:t>
            </a:r>
            <a:endParaRPr lang="en-US" altLang="zh-CN" sz="1800" b="1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包括</a:t>
            </a:r>
            <a:r>
              <a:rPr lang="zh-CN" altLang="en-US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监控仪表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zh-CN" altLang="en-US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检测点与仪表连接线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zh-CN" altLang="en-US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执行器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的图形符号、具体规定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和内容见教材表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3-5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至表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3-9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。</a:t>
            </a:r>
            <a:endParaRPr lang="en-US" altLang="zh-CN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354013" indent="-354013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圆角矩形标注 2"/>
          <p:cNvSpPr/>
          <p:nvPr/>
        </p:nvSpPr>
        <p:spPr>
          <a:xfrm>
            <a:off x="7235825" y="104775"/>
            <a:ext cx="1296988" cy="603250"/>
          </a:xfrm>
          <a:prstGeom prst="wedgeRoundRectCallout">
            <a:avLst>
              <a:gd name="adj1" fmla="val -97260"/>
              <a:gd name="adj2" fmla="val 55132"/>
              <a:gd name="adj3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chemeClr val="tx1"/>
                </a:solidFill>
              </a:rPr>
              <a:t>阅读</a:t>
            </a:r>
            <a:r>
              <a:rPr lang="en-US" altLang="zh-CN" dirty="0">
                <a:solidFill>
                  <a:schemeClr val="tx1"/>
                </a:solidFill>
              </a:rPr>
              <a:t>PID</a:t>
            </a:r>
            <a:r>
              <a:rPr lang="zh-CN" altLang="en-US" dirty="0">
                <a:solidFill>
                  <a:schemeClr val="tx1"/>
                </a:solidFill>
              </a:rPr>
              <a:t>的难点之一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A43D9-AF45-40E2-8523-C440071EB521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401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内容占位符 2"/>
          <p:cNvSpPr>
            <a:spLocks noGrp="1"/>
          </p:cNvSpPr>
          <p:nvPr>
            <p:ph idx="1"/>
          </p:nvPr>
        </p:nvSpPr>
        <p:spPr>
          <a:xfrm>
            <a:off x="827088" y="549275"/>
            <a:ext cx="7531100" cy="5664200"/>
          </a:xfrm>
        </p:spPr>
        <p:txBody>
          <a:bodyPr/>
          <a:lstStyle/>
          <a:p>
            <a:pPr marL="354013" indent="-354013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2"/>
              <a:defRPr/>
            </a:pPr>
            <a:r>
              <a:rPr lang="zh-CN" altLang="en-US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仪表的功能标志</a:t>
            </a:r>
            <a:endParaRPr lang="en-US" altLang="zh-CN" sz="1800" b="1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仪表的功能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标志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由两部分组成，格式为“首位字母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后续字母”，其中：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）首位字母由一个大写英文字母构成，表示被测变量或引发变量。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2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）后续字母由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1-3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个大写英文字母构成，按照顺序分别表示“读出功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能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输出功能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读出功能）”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首位和后续字母的含义，详见教材表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3-10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4013" indent="-354013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3"/>
              <a:defRPr/>
            </a:pPr>
            <a:r>
              <a:rPr lang="zh-CN" altLang="en-US" sz="18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仪表位号</a:t>
            </a:r>
            <a:endParaRPr lang="en-US" altLang="zh-CN" sz="18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它由</a:t>
            </a:r>
            <a:r>
              <a:rPr lang="zh-CN" altLang="en-US" sz="1800" b="1" dirty="0" smtClean="0">
                <a:latin typeface="Times New Roman" pitchFamily="18" charset="0"/>
                <a:cs typeface="Times New Roman" pitchFamily="18" charset="0"/>
              </a:rPr>
              <a:t>仪表功能标志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zh-CN" altLang="en-US" sz="1800" b="1" dirty="0" smtClean="0">
                <a:latin typeface="Times New Roman" pitchFamily="18" charset="0"/>
                <a:cs typeface="Times New Roman" pitchFamily="18" charset="0"/>
              </a:rPr>
              <a:t>仪表回路编号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两部分组成，每一个仪表（或元件）</a:t>
            </a:r>
            <a:endParaRPr lang="en-US" altLang="zh-CN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都应编制仪表位号，具体方法如下：</a:t>
            </a:r>
            <a:endParaRPr lang="en-US" altLang="zh-CN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354013" indent="-354013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1924" name="对象 2"/>
          <p:cNvGraphicFramePr>
            <a:graphicFrameLocks noChangeAspect="1"/>
          </p:cNvGraphicFramePr>
          <p:nvPr/>
        </p:nvGraphicFramePr>
        <p:xfrm>
          <a:off x="2012950" y="4724400"/>
          <a:ext cx="5006975" cy="163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4" name="Document" r:id="rId4" imgW="4210050" imgH="1371600" progId="ChemWindow.Document">
                  <p:embed/>
                </p:oleObj>
              </mc:Choice>
              <mc:Fallback>
                <p:oleObj name="Document" r:id="rId4" imgW="4210050" imgH="1371600" progId="ChemWindow.Documen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2950" y="4724400"/>
                        <a:ext cx="5006975" cy="163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A43D9-AF45-40E2-8523-C440071EB521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内容占位符 2"/>
          <p:cNvSpPr>
            <a:spLocks noGrp="1"/>
          </p:cNvSpPr>
          <p:nvPr>
            <p:ph idx="1"/>
          </p:nvPr>
        </p:nvSpPr>
        <p:spPr>
          <a:xfrm>
            <a:off x="827088" y="549275"/>
            <a:ext cx="7531100" cy="5664200"/>
          </a:xfrm>
        </p:spPr>
        <p:txBody>
          <a:bodyPr/>
          <a:lstStyle/>
          <a:p>
            <a:pPr marL="354013" indent="-354013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4"/>
              <a:defRPr/>
            </a:pPr>
            <a:r>
              <a:rPr lang="zh-CN" altLang="en-US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仪表控制点的图示与标注示例</a:t>
            </a:r>
            <a:endParaRPr lang="en-US" altLang="zh-CN" sz="1800" b="1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PID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中所有仪表都要进行标注，标注时仪表功能标志标注在仪表图形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符号的上半部，而回路编号标注在下半部，其中：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）检测仪表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    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按其检测项目、功能和位置绘制与标注，见教材图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3-15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）。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）控制仪表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      按其组成形式（单阀、四阀等）将所含管道、阀门、管件及管道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附件等画出，并分别标注其调节控制的项目、功能、位置及控制阀的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特征，详见教材图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图</a:t>
            </a: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3-15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4013" indent="-354013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5"/>
              <a:defRPr/>
            </a:pPr>
            <a:r>
              <a:rPr lang="zh-CN" altLang="en-US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分析取样点的表示方法</a:t>
            </a:r>
            <a:endParaRPr lang="en-US" altLang="zh-CN" sz="18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分析取样点要在选定的位置（设备管口或管道）</a:t>
            </a:r>
            <a:endParaRPr lang="en-US" altLang="zh-CN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进行标注与编号，其取样阀（组）、取样冷却器也</a:t>
            </a:r>
            <a:endParaRPr lang="en-US" altLang="zh-CN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要绘制和标注或加文字说明，具体如图所示：</a:t>
            </a:r>
            <a:endParaRPr lang="en-US" altLang="zh-CN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354013" indent="-354013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2948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4333875"/>
            <a:ext cx="1389062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A43D9-AF45-40E2-8523-C440071EB521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1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490538"/>
            <a:ext cx="7696200" cy="587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A43D9-AF45-40E2-8523-C440071EB521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内容占位符 2"/>
          <p:cNvSpPr>
            <a:spLocks noGrp="1"/>
          </p:cNvSpPr>
          <p:nvPr>
            <p:ph idx="1"/>
          </p:nvPr>
        </p:nvSpPr>
        <p:spPr>
          <a:xfrm>
            <a:off x="857250" y="693738"/>
            <a:ext cx="7602538" cy="5256212"/>
          </a:xfrm>
        </p:spPr>
        <p:txBody>
          <a:bodyPr/>
          <a:lstStyle/>
          <a:p>
            <a:pPr marL="0" indent="0" algn="ctr" eaLnBrk="1" hangingPunct="1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charset="0"/>
              <a:buNone/>
              <a:defRPr/>
            </a:pPr>
            <a:r>
              <a:rPr lang="zh-CN" altLang="en-US" sz="20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第三节 工艺管道及仪表流程图（</a:t>
            </a:r>
            <a:r>
              <a:rPr lang="en-US" altLang="zh-CN" sz="20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PID</a:t>
            </a:r>
            <a:r>
              <a:rPr lang="zh-CN" altLang="en-US" sz="20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）的标注</a:t>
            </a:r>
            <a:endParaRPr lang="en-US" altLang="zh-CN" sz="2000" b="1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514350" indent="-427038" eaLnBrk="1" hangingPunct="1">
              <a:spcBef>
                <a:spcPts val="1200"/>
              </a:spcBef>
              <a:spcAft>
                <a:spcPts val="600"/>
              </a:spcAft>
              <a:buFont typeface="+mj-ea"/>
              <a:buAutoNum type="ea1JpnChsDbPeriod"/>
              <a:defRPr/>
            </a:pPr>
            <a:r>
              <a:rPr lang="zh-CN" altLang="en-US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设备（机器）的标注</a:t>
            </a:r>
            <a:endParaRPr lang="en-US" altLang="zh-CN" sz="1800" b="1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2438" indent="-365125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1800" b="1" dirty="0" smtClean="0">
                <a:latin typeface="Times New Roman" pitchFamily="18" charset="0"/>
                <a:cs typeface="Times New Roman" pitchFamily="18" charset="0"/>
              </a:rPr>
              <a:t>标注内容</a:t>
            </a:r>
            <a:endParaRPr lang="en-US" altLang="zh-CN" sz="1800" b="1" dirty="0" smtClean="0"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）所有设备都应标注设备位号及名称。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）在整套设计及其各个阶段中，同一设备位号是相同的。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3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）设计各阶段被取消的设备机器位号在后续设计中不再出现。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）新增设备应重新编号，并不得占用已取消的位号（即保留空号）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。</a:t>
            </a:r>
            <a:endParaRPr lang="en-US" altLang="zh-CN" sz="1800" dirty="0">
              <a:latin typeface="Times New Roman" pitchFamily="18" charset="0"/>
              <a:cs typeface="Times New Roman" pitchFamily="18" charset="0"/>
            </a:endParaRPr>
          </a:p>
          <a:p>
            <a:pPr marL="452438" indent="-365125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2"/>
              <a:defRPr/>
            </a:pPr>
            <a:r>
              <a:rPr lang="zh-CN" altLang="en-US" sz="1800" b="1" dirty="0" smtClean="0">
                <a:latin typeface="Times New Roman" pitchFamily="18" charset="0"/>
                <a:cs typeface="Times New Roman" pitchFamily="18" charset="0"/>
              </a:rPr>
              <a:t>标注方法</a:t>
            </a:r>
            <a:endParaRPr lang="en-US" altLang="zh-CN" sz="1800" b="1" dirty="0" smtClean="0"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b="1" dirty="0"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b="1" dirty="0" smtClean="0"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4996" name="对象 1"/>
          <p:cNvGraphicFramePr>
            <a:graphicFrameLocks noChangeAspect="1"/>
          </p:cNvGraphicFramePr>
          <p:nvPr/>
        </p:nvGraphicFramePr>
        <p:xfrm>
          <a:off x="2916238" y="4508500"/>
          <a:ext cx="2303462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16" name="Document" r:id="rId4" imgW="2628900" imgH="866775" progId="ChemWindow.Document">
                  <p:embed/>
                </p:oleObj>
              </mc:Choice>
              <mc:Fallback>
                <p:oleObj name="Document" r:id="rId4" imgW="2628900" imgH="866775" progId="ChemWindow.Document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4508500"/>
                        <a:ext cx="2303462" cy="86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A43D9-AF45-40E2-8523-C440071EB521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内容占位符 2"/>
          <p:cNvSpPr>
            <a:spLocks noGrp="1"/>
          </p:cNvSpPr>
          <p:nvPr>
            <p:ph idx="1"/>
          </p:nvPr>
        </p:nvSpPr>
        <p:spPr>
          <a:xfrm>
            <a:off x="641350" y="620713"/>
            <a:ext cx="7675563" cy="5256212"/>
          </a:xfrm>
        </p:spPr>
        <p:txBody>
          <a:bodyPr/>
          <a:lstStyle/>
          <a:p>
            <a:pPr marL="354013" indent="-354013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1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zh-CN" altLang="en-US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设备位号：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每台设备只编一个位号，注写在位号线的下方。由“</a:t>
            </a:r>
            <a:r>
              <a:rPr lang="zh-CN" altLang="en-US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设</a:t>
            </a:r>
            <a:endParaRPr lang="en-US" altLang="zh-CN" sz="1800" b="1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zh-CN" altLang="en-US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备</a:t>
            </a:r>
            <a:r>
              <a:rPr lang="zh-CN" altLang="en-US" sz="18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类别</a:t>
            </a:r>
            <a:r>
              <a:rPr lang="zh-CN" altLang="en-US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代号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＋</a:t>
            </a:r>
            <a:r>
              <a:rPr lang="zh-CN" altLang="en-US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设备所在主项编号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＋</a:t>
            </a:r>
            <a:r>
              <a:rPr lang="zh-CN" altLang="en-US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主项内同类设备顺序号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zh-CN" altLang="en-US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相同设备的</a:t>
            </a:r>
            <a:endParaRPr lang="en-US" altLang="zh-CN" sz="1800" b="1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zh-CN" altLang="en-US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数量尾号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”四部分构成。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4013" indent="-354013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4013" indent="-354013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06450" indent="-354013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lphaUcPeriod"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设备类别代号：一般取设备类别名称的第一个字母（大写），具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2437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体规定见教材表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3-11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P98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）。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06450" indent="-354013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lphaUcPeriod" startAt="2"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主项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编号：按主项编号填写，采用两位数字，从</a:t>
            </a: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01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开始，最大为</a:t>
            </a: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99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06450" indent="-354013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lphaUcPeriod" startAt="2"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设备顺序号：按同类设备在流程中的先后顺序编制，采用两位数字，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</a:t>
            </a: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b="1" dirty="0"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b="1" dirty="0" smtClean="0"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6020" name="对象 2"/>
          <p:cNvGraphicFramePr>
            <a:graphicFrameLocks noChangeAspect="1"/>
          </p:cNvGraphicFramePr>
          <p:nvPr/>
        </p:nvGraphicFramePr>
        <p:xfrm>
          <a:off x="2855913" y="2133600"/>
          <a:ext cx="3228975" cy="151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40" name="Document" r:id="rId4" imgW="2867025" imgH="1343025" progId="ChemWindow.Document">
                  <p:embed/>
                </p:oleObj>
              </mc:Choice>
              <mc:Fallback>
                <p:oleObj name="Document" r:id="rId4" imgW="2867025" imgH="1343025" progId="ChemWindow.Documen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913" y="2133600"/>
                        <a:ext cx="3228975" cy="151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A43D9-AF45-40E2-8523-C440071EB521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 txBox="1">
            <a:spLocks/>
          </p:cNvSpPr>
          <p:nvPr/>
        </p:nvSpPr>
        <p:spPr>
          <a:xfrm>
            <a:off x="857250" y="620713"/>
            <a:ext cx="7602538" cy="540067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ea"/>
              <a:buAutoNum type="ea1JpnChsDbPeriod" startAt="2"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全厂总工艺流程图</a:t>
            </a:r>
            <a:endParaRPr lang="en-US" altLang="zh-CN" sz="20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7312" indent="0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主要用来描述大型装置（企业）总的流程概况，为生产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组织与调度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经济技术分析，以及基础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工程设计提供依据。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0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通常它是在初步物料衡算和能量衡算之后绘制的，有时候又称为“物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8900" indent="-88900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料平衡图”，它表达的主要内容为：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06450" indent="-268288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lphaUcPeriod"/>
              <a:defRPr/>
            </a:pP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图面由带箭头的物流线和若干方框图组成。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06450" indent="-268288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lphaUcPeriod"/>
              <a:defRPr/>
            </a:pP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方框内需标明车间（或工段）的名称。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06450" indent="-268288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lphaUcPeriod"/>
              <a:defRPr/>
            </a:pP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物流线上方需标注物流的种类、来源、流向与流量。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06450" indent="-268288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lphaUcPeriod"/>
              <a:defRPr/>
            </a:pP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图样上需绘制图框和填写标题栏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。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C8D75-8F27-481D-9A56-AD5DD4430C6A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内容占位符 2"/>
          <p:cNvSpPr>
            <a:spLocks noGrp="1"/>
          </p:cNvSpPr>
          <p:nvPr>
            <p:ph idx="1"/>
          </p:nvPr>
        </p:nvSpPr>
        <p:spPr>
          <a:xfrm>
            <a:off x="785813" y="693738"/>
            <a:ext cx="7673975" cy="5256212"/>
          </a:xfrm>
        </p:spPr>
        <p:txBody>
          <a:bodyPr/>
          <a:lstStyle/>
          <a:p>
            <a:pPr marL="452437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从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01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开始，最大为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99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。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   </a:t>
            </a:r>
          </a:p>
          <a:p>
            <a:pPr marL="806450" indent="-354013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lphaUcPeriod" startAt="4"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相同设备的数量尾号：两台或两台以上相同设备并联时，它们位号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2437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前三项完全相同，而用不同的数量尾号予以区别。数量尾号采用大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2437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写英文字母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C……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4013" indent="-354013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zh-CN" altLang="en-US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设备名称：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设备名称注写在位号线下方，要求尽可能反映该设备用途。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4013" indent="-354013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比如乙苯制备用的精馏塔可以命名为“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乙苯精馏塔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” 或“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乙苯塔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” ，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4013" indent="-354013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但不能命名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成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“精馏塔”或“精馏塔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”。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2438" indent="-365125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3"/>
              <a:defRPr/>
            </a:pPr>
            <a:r>
              <a:rPr lang="zh-CN" altLang="en-US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标注方式</a:t>
            </a:r>
            <a:endParaRPr lang="en-US" altLang="zh-CN" sz="1800" b="1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设备（机器）需要在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PID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图的两个位置标注。</a:t>
            </a:r>
            <a:endParaRPr lang="en-US" altLang="zh-CN" sz="1800" b="1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1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）在设备（机器）上方或下方，排列整齐，尽可能正对所标设备标注，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设备位号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设备名称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位号线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均需标注。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）在设备内或近旁标注，仅标注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设备位号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位号线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。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4013" indent="-354013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b="1" dirty="0" smtClean="0"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A43D9-AF45-40E2-8523-C440071EB521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7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692150"/>
            <a:ext cx="7488237" cy="518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C8D75-8F27-481D-9A56-AD5DD4430C6A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内容占位符 2"/>
          <p:cNvSpPr>
            <a:spLocks noGrp="1"/>
          </p:cNvSpPr>
          <p:nvPr>
            <p:ph idx="1"/>
          </p:nvPr>
        </p:nvSpPr>
        <p:spPr>
          <a:xfrm>
            <a:off x="857250" y="693738"/>
            <a:ext cx="7602538" cy="5472112"/>
          </a:xfrm>
        </p:spPr>
        <p:txBody>
          <a:bodyPr/>
          <a:lstStyle/>
          <a:p>
            <a:pPr marL="514350" indent="-427038" eaLnBrk="1" hangingPunct="1">
              <a:spcBef>
                <a:spcPts val="1200"/>
              </a:spcBef>
              <a:spcAft>
                <a:spcPts val="600"/>
              </a:spcAft>
              <a:buFont typeface="+mj-ea"/>
              <a:buAutoNum type="ea1JpnChsDbPeriod" startAt="2"/>
              <a:defRPr/>
            </a:pPr>
            <a:r>
              <a:rPr lang="zh-CN" altLang="en-US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管道的标注</a:t>
            </a:r>
            <a:endParaRPr lang="en-US" altLang="zh-CN" sz="1800" b="1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7312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PID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每根管道均要按照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GB20519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进行编号和标注。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2438" indent="-365125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1800" b="1" dirty="0" smtClean="0">
                <a:latin typeface="Times New Roman" pitchFamily="18" charset="0"/>
                <a:cs typeface="Times New Roman" pitchFamily="18" charset="0"/>
              </a:rPr>
              <a:t>标注内容</a:t>
            </a:r>
            <a:endParaRPr lang="en-US" altLang="zh-CN" sz="1800" b="1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由如下四个部分组成，其中，</a:t>
            </a:r>
            <a:r>
              <a:rPr lang="zh-CN" altLang="en-US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管段号和管径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为一组，</a:t>
            </a:r>
            <a:r>
              <a:rPr lang="zh-CN" altLang="en-US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管道等级和隔绝</a:t>
            </a:r>
            <a:endParaRPr lang="en-US" altLang="zh-CN" sz="1800" b="1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2438" indent="-452438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zh-CN" altLang="en-US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热（或隔声）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为一组，两组之间用一短横线隔开，总称为</a:t>
            </a:r>
            <a:r>
              <a:rPr lang="zh-CN" altLang="en-US" sz="1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管道组合号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1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）管段号：又称管道号，它又包括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物料代号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主项编号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管道序号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三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个单元。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2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）管径。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3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）管道等级。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）隔绝热（或隔声）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。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</a:t>
            </a:r>
            <a:endParaRPr lang="en-US" altLang="zh-CN" sz="1800" dirty="0">
              <a:latin typeface="Times New Roman" pitchFamily="18" charset="0"/>
              <a:cs typeface="Times New Roman" pitchFamily="18" charset="0"/>
            </a:endParaRPr>
          </a:p>
          <a:p>
            <a:pPr marL="452438" indent="-365125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2"/>
              <a:defRPr/>
            </a:pPr>
            <a:r>
              <a:rPr lang="zh-CN" altLang="en-US" sz="1800" b="1" dirty="0" smtClean="0">
                <a:latin typeface="Times New Roman" pitchFamily="18" charset="0"/>
                <a:cs typeface="Times New Roman" pitchFamily="18" charset="0"/>
              </a:rPr>
              <a:t>标注方法</a:t>
            </a:r>
            <a:endParaRPr lang="en-US" altLang="zh-CN" sz="1800" b="1" dirty="0" smtClean="0"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管道组合号需要标注在管道附近，标注方法分为两种：水平（竖直）</a:t>
            </a:r>
            <a:endParaRPr lang="en-US" altLang="zh-CN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标注和上下（左右）标注。</a:t>
            </a:r>
            <a:endParaRPr lang="en-US" altLang="zh-CN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endParaRPr lang="en-US" altLang="zh-CN" sz="1800" b="1" dirty="0"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b="1" dirty="0" smtClean="0"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A43D9-AF45-40E2-8523-C440071EB521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内容占位符 2"/>
          <p:cNvSpPr>
            <a:spLocks noGrp="1"/>
          </p:cNvSpPr>
          <p:nvPr>
            <p:ph idx="1"/>
          </p:nvPr>
        </p:nvSpPr>
        <p:spPr>
          <a:xfrm>
            <a:off x="827088" y="693738"/>
            <a:ext cx="7602537" cy="5543550"/>
          </a:xfrm>
        </p:spPr>
        <p:txBody>
          <a:bodyPr/>
          <a:lstStyle/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        水平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（竖直）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标注时，水平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管道标注在管道上方；竖直管线标注在管</a:t>
            </a:r>
            <a:endParaRPr lang="en-US" altLang="zh-CN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道左侧（字头朝左）；在管道密集、无处标注时，可用细实线引至空白处</a:t>
            </a:r>
            <a:endParaRPr lang="en-US" altLang="zh-CN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标注。</a:t>
            </a:r>
            <a:endParaRPr lang="en-US" altLang="zh-CN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上下（左右）标注时，将管道组合号的两部分分别标注在管道的上下</a:t>
            </a:r>
            <a:endParaRPr lang="en-US" altLang="zh-CN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（左右）方。</a:t>
            </a:r>
            <a:endParaRPr lang="en-US" altLang="zh-CN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 </a:t>
            </a: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b="1" dirty="0"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b="1" dirty="0" smtClean="0"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90116" name="对象 1"/>
          <p:cNvGraphicFramePr>
            <a:graphicFrameLocks noChangeAspect="1"/>
          </p:cNvGraphicFramePr>
          <p:nvPr/>
        </p:nvGraphicFramePr>
        <p:xfrm>
          <a:off x="1549400" y="3141663"/>
          <a:ext cx="3238500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56" name="Document" r:id="rId4" imgW="3238500" imgH="1905000" progId="ChemWindow.Document">
                  <p:embed/>
                </p:oleObj>
              </mc:Choice>
              <mc:Fallback>
                <p:oleObj name="Document" r:id="rId4" imgW="3238500" imgH="1905000" progId="ChemWindow.Document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9400" y="3141663"/>
                        <a:ext cx="3238500" cy="190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17" name="对象 2"/>
          <p:cNvGraphicFramePr>
            <a:graphicFrameLocks noChangeAspect="1"/>
          </p:cNvGraphicFramePr>
          <p:nvPr/>
        </p:nvGraphicFramePr>
        <p:xfrm>
          <a:off x="5600700" y="3163888"/>
          <a:ext cx="191452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57" name="Document" r:id="rId6" imgW="1914525" imgH="409575" progId="ChemWindow.Document">
                  <p:embed/>
                </p:oleObj>
              </mc:Choice>
              <mc:Fallback>
                <p:oleObj name="Document" r:id="rId6" imgW="1914525" imgH="409575" progId="ChemWindow.Documen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0700" y="3163888"/>
                        <a:ext cx="1914525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A43D9-AF45-40E2-8523-C440071EB521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9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3" y="538163"/>
            <a:ext cx="8029575" cy="578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A43D9-AF45-40E2-8523-C440071EB521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内容占位符 2"/>
          <p:cNvSpPr>
            <a:spLocks noGrp="1"/>
          </p:cNvSpPr>
          <p:nvPr>
            <p:ph idx="1"/>
          </p:nvPr>
        </p:nvSpPr>
        <p:spPr>
          <a:xfrm>
            <a:off x="827088" y="693738"/>
            <a:ext cx="7602537" cy="5543550"/>
          </a:xfrm>
        </p:spPr>
        <p:txBody>
          <a:bodyPr/>
          <a:lstStyle/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）物料代号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 按物料的名称和状态取其英文名称的字头组成物料代号，一般采用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2-3</a:t>
            </a: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个大写英文字母，常见物料代号表见教材表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3-12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P99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）。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2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）主项编号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按工程规定的主项编制，采用两位数字，从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01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开始，至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99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为止。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3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）管道序号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6546850" algn="l"/>
              </a:tabLst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相同类别的物料，在同一主项内以流向先后为序，顺序编号。采用两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6546850" algn="l"/>
              </a:tabLst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位数字，从“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01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”开始，至“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99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”结束。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）管道规格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6546850" algn="l"/>
              </a:tabLst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一般标注公称直径，只注数字，不注单位，如</a:t>
            </a: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DN200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的公制管道，只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6546850" algn="l"/>
              </a:tabLst>
              <a:defRPr/>
            </a:pP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需标注“</a:t>
            </a: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200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”；</a:t>
            </a: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英寸的英制管道，则标注为“</a:t>
            </a: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2”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” 。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6546850" algn="l"/>
              </a:tabLst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b="1" dirty="0"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b="1" dirty="0" smtClean="0"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A43D9-AF45-40E2-8523-C440071EB521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内容占位符 2"/>
          <p:cNvSpPr>
            <a:spLocks noGrp="1"/>
          </p:cNvSpPr>
          <p:nvPr>
            <p:ph idx="1"/>
          </p:nvPr>
        </p:nvSpPr>
        <p:spPr>
          <a:xfrm>
            <a:off x="827088" y="693738"/>
            <a:ext cx="7602537" cy="5543550"/>
          </a:xfrm>
        </p:spPr>
        <p:txBody>
          <a:bodyPr/>
          <a:lstStyle/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6546850" algn="l"/>
              </a:tabLst>
              <a:defRPr/>
            </a:pP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5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）管道等级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6546850" algn="l"/>
              </a:tabLst>
              <a:defRPr/>
            </a:pP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由“管道公称压力等级代号＋管道材料等级顺序号＋管道材质类别代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6546850" algn="l"/>
              </a:tabLst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号”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三个单元组成，如下图所示，其中：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6546850" algn="l"/>
              </a:tabLst>
              <a:defRPr/>
            </a:pP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6546850" algn="l"/>
              </a:tabLst>
              <a:defRPr/>
            </a:pP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6546850" algn="l"/>
              </a:tabLst>
              <a:defRPr/>
            </a:pP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06450" indent="-271463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lphaUcPeriod"/>
              <a:defRPr/>
            </a:pPr>
            <a:r>
              <a:rPr lang="zh-CN" altLang="en-US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管道公称压力等级代号</a:t>
            </a:r>
            <a:endParaRPr lang="en-US" altLang="zh-CN" sz="1800" b="1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534987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用大写英文字母表示，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－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用于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ASME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标准压力等级代号，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534987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－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用于国内标准压力等级代号，其中（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）不用。详细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534987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规定见教材表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3-13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P101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77887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lphaUcPeriod" startAt="2"/>
              <a:defRPr/>
            </a:pPr>
            <a:r>
              <a:rPr lang="zh-CN" altLang="en-US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管道材料等级顺序号</a:t>
            </a:r>
            <a:endParaRPr lang="en-US" altLang="zh-CN" sz="18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447675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  由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－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9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构成，在压力等级和管道材质类别代号相同的情况，可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447675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以有九个不同系列的管道材料等级。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6546850" algn="l"/>
              </a:tabLst>
              <a:defRPr/>
            </a:pP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6546850" algn="l"/>
              </a:tabLst>
              <a:defRPr/>
            </a:pP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b="1" dirty="0"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b="1" dirty="0" smtClean="0"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93188" name="对象 1"/>
          <p:cNvGraphicFramePr>
            <a:graphicFrameLocks noChangeAspect="1"/>
          </p:cNvGraphicFramePr>
          <p:nvPr/>
        </p:nvGraphicFramePr>
        <p:xfrm>
          <a:off x="3059113" y="2060575"/>
          <a:ext cx="2505075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09" name="Document" r:id="rId4" imgW="2505075" imgH="1028700" progId="ChemWindow.Document">
                  <p:embed/>
                </p:oleObj>
              </mc:Choice>
              <mc:Fallback>
                <p:oleObj name="Document" r:id="rId4" imgW="2505075" imgH="1028700" progId="ChemWindow.Document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2060575"/>
                        <a:ext cx="2505075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标注 1"/>
          <p:cNvSpPr/>
          <p:nvPr/>
        </p:nvSpPr>
        <p:spPr>
          <a:xfrm>
            <a:off x="4344988" y="4456113"/>
            <a:ext cx="4572000" cy="989012"/>
          </a:xfrm>
          <a:prstGeom prst="wedgeRectCallout">
            <a:avLst>
              <a:gd name="adj1" fmla="val -60382"/>
              <a:gd name="adj2" fmla="val 256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8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spcAft>
                <a:spcPts val="0"/>
              </a:spcAft>
              <a:defRPr/>
            </a:pPr>
            <a:r>
              <a:rPr lang="en-US" altLang="zh-CN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L1B</a:t>
            </a:r>
            <a:r>
              <a:rPr lang="zh-CN" altLang="zh-CN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L2B</a:t>
            </a:r>
            <a:r>
              <a:rPr lang="zh-CN" altLang="zh-CN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L3B......</a:t>
            </a:r>
            <a:r>
              <a:rPr lang="zh-CN" altLang="zh-CN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同一个压力等级（</a:t>
            </a:r>
            <a:r>
              <a:rPr lang="en-US" altLang="zh-CN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zh-CN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）和材质（</a:t>
            </a:r>
            <a:r>
              <a:rPr lang="en-US" altLang="zh-CN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zh-CN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）下，可能不同的</a:t>
            </a:r>
            <a:r>
              <a:rPr lang="zh-CN" altLang="en-US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物料管道</a:t>
            </a:r>
            <a:r>
              <a:rPr lang="zh-CN" altLang="zh-CN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有不同的壁厚、法兰标准等等，所以用数字分开</a:t>
            </a:r>
            <a:r>
              <a:rPr lang="zh-CN" altLang="zh-CN" sz="1200" kern="100" dirty="0">
                <a:solidFill>
                  <a:schemeClr val="tx1"/>
                </a:solidFill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A43D9-AF45-40E2-8523-C440071EB521}" type="slidenum">
              <a:rPr lang="zh-CN" altLang="en-US" smtClean="0"/>
              <a:pPr/>
              <a:t>56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内容占位符 2"/>
          <p:cNvSpPr>
            <a:spLocks noGrp="1"/>
          </p:cNvSpPr>
          <p:nvPr>
            <p:ph idx="1"/>
          </p:nvPr>
        </p:nvSpPr>
        <p:spPr>
          <a:xfrm>
            <a:off x="827088" y="476250"/>
            <a:ext cx="7561262" cy="5543550"/>
          </a:xfrm>
        </p:spPr>
        <p:txBody>
          <a:bodyPr/>
          <a:lstStyle/>
          <a:p>
            <a:pPr marL="808038" indent="-274638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lphaUcPeriod" startAt="3"/>
              <a:defRPr/>
            </a:pPr>
            <a:r>
              <a:rPr lang="zh-CN" altLang="en-US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管道材料类别代号</a:t>
            </a:r>
            <a:endParaRPr lang="en-US" altLang="zh-CN" sz="1800" b="1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447675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 用大写英文字母表示。详细规定见教材表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3-14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P102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6546850" algn="l"/>
              </a:tabLst>
              <a:defRPr/>
            </a:pPr>
            <a:r>
              <a:rPr lang="en-US" altLang="zh-CN" sz="18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6</a:t>
            </a:r>
            <a:r>
              <a:rPr lang="zh-CN" altLang="en-US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）绝热或隔声代号</a:t>
            </a:r>
            <a:endParaRPr lang="en-US" altLang="zh-CN" sz="18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6546850" algn="l"/>
              </a:tabLst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         用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大写英文字母表示。详细规定见教材表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3-15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P102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514350" indent="-427038" eaLnBrk="1" hangingPunct="1">
              <a:spcBef>
                <a:spcPts val="1200"/>
              </a:spcBef>
              <a:spcAft>
                <a:spcPts val="600"/>
              </a:spcAft>
              <a:buFont typeface="+mj-ea"/>
              <a:buAutoNum type="ea1JpnChsDbPeriod" startAt="3"/>
              <a:defRPr/>
            </a:pPr>
            <a:r>
              <a:rPr lang="zh-CN" altLang="en-US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特殊阀门和管道附件的标注</a:t>
            </a:r>
            <a:endParaRPr lang="en-US" altLang="zh-CN" sz="18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2438" indent="-365125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18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标注内容</a:t>
            </a:r>
            <a:endParaRPr lang="en-US" altLang="zh-CN" sz="18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1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）一些特殊阀门和管道附件需要编号和标注，比如减压阀、安全阀、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疏水阀、爆破片、阻火器和限流孔板等。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2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）标注内容包含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分类代号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相应的序号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两个部分。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2438" indent="-365125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2"/>
              <a:defRPr/>
            </a:pPr>
            <a:r>
              <a:rPr lang="zh-CN" altLang="en-US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标注</a:t>
            </a:r>
            <a:r>
              <a:rPr lang="zh-CN" altLang="en-US" sz="18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方法</a:t>
            </a:r>
            <a:endParaRPr lang="en-US" altLang="zh-CN" sz="18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1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）一般，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SV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作为特殊阀门代号、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SP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作为特殊管道附件代号、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RO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作为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限流孔板代号。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2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）相应序号采用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位数字表示，前两位表示主项编号，后两位表示其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排列顺序号，从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01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开始，最高为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99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。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</a:t>
            </a:r>
            <a:endParaRPr lang="en-US" altLang="zh-CN" sz="18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A43D9-AF45-40E2-8523-C440071EB521}" type="slidenum">
              <a:rPr lang="zh-CN" altLang="en-US" smtClean="0"/>
              <a:pPr/>
              <a:t>57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836613"/>
            <a:ext cx="3170237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3644900"/>
            <a:ext cx="3190875" cy="196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7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1773238"/>
            <a:ext cx="3803650" cy="285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圆角矩形标注 8"/>
          <p:cNvSpPr/>
          <p:nvPr/>
        </p:nvSpPr>
        <p:spPr>
          <a:xfrm>
            <a:off x="4572000" y="404813"/>
            <a:ext cx="3240088" cy="431800"/>
          </a:xfrm>
          <a:prstGeom prst="wedgeRoundRectCallout">
            <a:avLst>
              <a:gd name="adj1" fmla="val -62576"/>
              <a:gd name="adj2" fmla="val 109186"/>
              <a:gd name="adj3" fmla="val 16667"/>
            </a:avLst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chemeClr val="tx1"/>
                </a:solidFill>
              </a:rPr>
              <a:t>无缝碳钢管（冷拔、热轧）</a:t>
            </a:r>
          </a:p>
        </p:txBody>
      </p:sp>
      <p:sp>
        <p:nvSpPr>
          <p:cNvPr id="10" name="圆角矩形标注 9"/>
          <p:cNvSpPr/>
          <p:nvPr/>
        </p:nvSpPr>
        <p:spPr>
          <a:xfrm>
            <a:off x="5465763" y="5013325"/>
            <a:ext cx="2447925" cy="431800"/>
          </a:xfrm>
          <a:prstGeom prst="wedgeRoundRectCallout">
            <a:avLst>
              <a:gd name="adj1" fmla="val 63223"/>
              <a:gd name="adj2" fmla="val -143956"/>
              <a:gd name="adj3" fmla="val 16667"/>
            </a:avLst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chemeClr val="tx1"/>
                </a:solidFill>
              </a:rPr>
              <a:t>不锈钢管（化工用）</a:t>
            </a:r>
          </a:p>
        </p:txBody>
      </p:sp>
      <p:sp>
        <p:nvSpPr>
          <p:cNvPr id="11" name="圆角矩形标注 10"/>
          <p:cNvSpPr/>
          <p:nvPr/>
        </p:nvSpPr>
        <p:spPr>
          <a:xfrm>
            <a:off x="3924300" y="6021388"/>
            <a:ext cx="2765425" cy="431800"/>
          </a:xfrm>
          <a:prstGeom prst="wedgeRoundRectCallout">
            <a:avLst>
              <a:gd name="adj1" fmla="val -90932"/>
              <a:gd name="adj2" fmla="val -152256"/>
              <a:gd name="adj3" fmla="val 16667"/>
            </a:avLst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chemeClr val="tx1"/>
                </a:solidFill>
              </a:rPr>
              <a:t>不锈钢管（装饰用）</a:t>
            </a:r>
            <a:r>
              <a:rPr lang="en-US" altLang="zh-CN" b="1" dirty="0">
                <a:solidFill>
                  <a:srgbClr val="FF0000"/>
                </a:solidFill>
              </a:rPr>
              <a:t>×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A43D9-AF45-40E2-8523-C440071EB521}" type="slidenum">
              <a:rPr lang="zh-CN" altLang="en-US" smtClean="0"/>
              <a:pPr/>
              <a:t>58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765175"/>
            <a:ext cx="5256213" cy="265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60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3644900"/>
            <a:ext cx="3714750" cy="260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圆角矩形标注 7"/>
          <p:cNvSpPr/>
          <p:nvPr/>
        </p:nvSpPr>
        <p:spPr>
          <a:xfrm>
            <a:off x="6227763" y="4948238"/>
            <a:ext cx="2016125" cy="433387"/>
          </a:xfrm>
          <a:prstGeom prst="wedgeRoundRectCallout">
            <a:avLst>
              <a:gd name="adj1" fmla="val -48190"/>
              <a:gd name="adj2" fmla="val -183380"/>
              <a:gd name="adj3" fmla="val 16667"/>
            </a:avLst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chemeClr val="tx1"/>
                </a:solidFill>
              </a:rPr>
              <a:t>玻璃钢管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A43D9-AF45-40E2-8523-C440071EB521}" type="slidenum">
              <a:rPr lang="zh-CN" altLang="en-US" smtClean="0"/>
              <a:pPr/>
              <a:t>59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C8D75-8F27-481D-9A56-AD5DD4430C6A}" type="slidenum">
              <a:rPr lang="zh-CN" altLang="en-US" smtClean="0"/>
              <a:pPr/>
              <a:t>15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2" y="44624"/>
            <a:ext cx="9089822" cy="64264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3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692150"/>
            <a:ext cx="3203575" cy="240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4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2097088"/>
            <a:ext cx="3868738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3500438"/>
            <a:ext cx="3744912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圆角矩形标注 6"/>
          <p:cNvSpPr/>
          <p:nvPr/>
        </p:nvSpPr>
        <p:spPr>
          <a:xfrm>
            <a:off x="5435600" y="1268413"/>
            <a:ext cx="2305050" cy="431800"/>
          </a:xfrm>
          <a:prstGeom prst="wedgeRoundRectCallout">
            <a:avLst>
              <a:gd name="adj1" fmla="val -113106"/>
              <a:gd name="adj2" fmla="val 94661"/>
              <a:gd name="adj3" fmla="val 16667"/>
            </a:avLst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chemeClr val="tx1"/>
                </a:solidFill>
              </a:rPr>
              <a:t>玻璃管（装饰等用）</a:t>
            </a:r>
          </a:p>
        </p:txBody>
      </p:sp>
      <p:sp>
        <p:nvSpPr>
          <p:cNvPr id="9" name="圆角矩形标注 8"/>
          <p:cNvSpPr/>
          <p:nvPr/>
        </p:nvSpPr>
        <p:spPr>
          <a:xfrm>
            <a:off x="5364163" y="5229225"/>
            <a:ext cx="2160587" cy="431800"/>
          </a:xfrm>
          <a:prstGeom prst="wedgeRoundRectCallout">
            <a:avLst>
              <a:gd name="adj1" fmla="val -113106"/>
              <a:gd name="adj2" fmla="val 94661"/>
              <a:gd name="adj3" fmla="val 16667"/>
            </a:avLst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chemeClr val="tx1"/>
                </a:solidFill>
              </a:rPr>
              <a:t>玻璃管（化工用）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A43D9-AF45-40E2-8523-C440071EB521}" type="slidenum">
              <a:rPr lang="zh-CN" altLang="en-US" smtClean="0"/>
              <a:pPr/>
              <a:t>60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7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571500"/>
            <a:ext cx="3235325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308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571500"/>
            <a:ext cx="266065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309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4005263"/>
            <a:ext cx="3341688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310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063" y="3662363"/>
            <a:ext cx="2790825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圆角矩形 6"/>
          <p:cNvSpPr/>
          <p:nvPr/>
        </p:nvSpPr>
        <p:spPr>
          <a:xfrm>
            <a:off x="1187450" y="3278188"/>
            <a:ext cx="2943225" cy="288925"/>
          </a:xfrm>
          <a:prstGeom prst="round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schemeClr val="tx1"/>
                </a:solidFill>
              </a:rPr>
              <a:t>PVC</a:t>
            </a:r>
            <a:r>
              <a:rPr lang="zh-CN" altLang="en-US" dirty="0">
                <a:solidFill>
                  <a:schemeClr val="tx1"/>
                </a:solidFill>
              </a:rPr>
              <a:t>管道（化工用，公制）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5003800" y="3276600"/>
            <a:ext cx="3529013" cy="288925"/>
          </a:xfrm>
          <a:prstGeom prst="round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schemeClr val="tx1"/>
                </a:solidFill>
              </a:rPr>
              <a:t>PVC</a:t>
            </a:r>
            <a:r>
              <a:rPr lang="zh-CN" altLang="en-US" dirty="0">
                <a:solidFill>
                  <a:schemeClr val="tx1"/>
                </a:solidFill>
              </a:rPr>
              <a:t>管道（给排水用，英制）</a:t>
            </a:r>
            <a:r>
              <a:rPr lang="en-US" altLang="zh-CN" b="1" dirty="0">
                <a:solidFill>
                  <a:srgbClr val="FF0000"/>
                </a:solidFill>
              </a:rPr>
              <a:t> ×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187450" y="5949950"/>
            <a:ext cx="3060700" cy="287338"/>
          </a:xfrm>
          <a:prstGeom prst="round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schemeClr val="tx1"/>
                </a:solidFill>
              </a:rPr>
              <a:t>PP</a:t>
            </a:r>
            <a:r>
              <a:rPr lang="zh-CN" altLang="en-US" dirty="0">
                <a:solidFill>
                  <a:schemeClr val="tx1"/>
                </a:solidFill>
              </a:rPr>
              <a:t>管道（法兰连接，公制）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5295900" y="6021388"/>
            <a:ext cx="3060700" cy="287337"/>
          </a:xfrm>
          <a:prstGeom prst="round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schemeClr val="tx1"/>
                </a:solidFill>
              </a:rPr>
              <a:t>PP</a:t>
            </a:r>
            <a:r>
              <a:rPr lang="zh-CN" altLang="en-US" dirty="0">
                <a:solidFill>
                  <a:schemeClr val="tx1"/>
                </a:solidFill>
              </a:rPr>
              <a:t>管道（焊接，公制）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A43D9-AF45-40E2-8523-C440071EB521}" type="slidenum">
              <a:rPr lang="zh-CN" altLang="en-US" smtClean="0"/>
              <a:pPr/>
              <a:t>61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1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341438"/>
            <a:ext cx="3451225" cy="208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2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863600"/>
            <a:ext cx="3371850" cy="321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圆角矩形 4"/>
          <p:cNvSpPr/>
          <p:nvPr/>
        </p:nvSpPr>
        <p:spPr>
          <a:xfrm>
            <a:off x="1382713" y="4073525"/>
            <a:ext cx="4773612" cy="288925"/>
          </a:xfrm>
          <a:prstGeom prst="round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chemeClr val="tx1"/>
                </a:solidFill>
              </a:rPr>
              <a:t>内衬</a:t>
            </a:r>
            <a:r>
              <a:rPr lang="en-US" altLang="zh-CN" dirty="0">
                <a:solidFill>
                  <a:schemeClr val="tx1"/>
                </a:solidFill>
              </a:rPr>
              <a:t>PP</a:t>
            </a:r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chemeClr val="tx1"/>
                </a:solidFill>
              </a:rPr>
              <a:t>PVC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en-US" altLang="zh-CN" dirty="0">
                <a:solidFill>
                  <a:schemeClr val="tx1"/>
                </a:solidFill>
              </a:rPr>
              <a:t>F4</a:t>
            </a:r>
            <a:r>
              <a:rPr lang="zh-CN" altLang="en-US" dirty="0">
                <a:solidFill>
                  <a:schemeClr val="tx1"/>
                </a:solidFill>
              </a:rPr>
              <a:t>、玻璃、搪玻璃）管道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A43D9-AF45-40E2-8523-C440071EB521}" type="slidenum">
              <a:rPr lang="zh-CN" altLang="en-US" smtClean="0"/>
              <a:pPr/>
              <a:t>62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内容占位符 2"/>
          <p:cNvSpPr>
            <a:spLocks noGrp="1"/>
          </p:cNvSpPr>
          <p:nvPr>
            <p:ph idx="1"/>
          </p:nvPr>
        </p:nvSpPr>
        <p:spPr>
          <a:xfrm>
            <a:off x="827088" y="549275"/>
            <a:ext cx="7561262" cy="5543550"/>
          </a:xfrm>
        </p:spPr>
        <p:txBody>
          <a:bodyPr/>
          <a:lstStyle/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3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）编号填写在圆或方框中（直径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10mm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或边长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10mm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），代号在上，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序号在下。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514350" indent="-427038" eaLnBrk="1" hangingPunct="1">
              <a:spcBef>
                <a:spcPts val="1200"/>
              </a:spcBef>
              <a:spcAft>
                <a:spcPts val="600"/>
              </a:spcAft>
              <a:buFont typeface="+mj-ea"/>
              <a:buAutoNum type="ea1JpnChsDbPeriod" startAt="4"/>
              <a:defRPr/>
            </a:pPr>
            <a:r>
              <a:rPr lang="zh-CN" altLang="en-US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特殊设计要求的标注</a:t>
            </a:r>
            <a:endParaRPr lang="en-US" altLang="zh-CN" sz="18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447675" indent="-360363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尺寸标注</a:t>
            </a:r>
            <a:endParaRPr lang="en-US" altLang="zh-CN" sz="1800" b="1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1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设备间相对高度差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有要求的时候，应注出其最小限定尺寸。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</a:t>
            </a: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</a:t>
            </a:r>
            <a:endParaRPr lang="en-US" altLang="zh-CN" sz="18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0356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852738"/>
            <a:ext cx="2303463" cy="263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A43D9-AF45-40E2-8523-C440071EB521}" type="slidenum">
              <a:rPr lang="zh-CN" altLang="en-US" smtClean="0"/>
              <a:pPr/>
              <a:t>63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内容占位符 2"/>
          <p:cNvSpPr>
            <a:spLocks noGrp="1"/>
          </p:cNvSpPr>
          <p:nvPr>
            <p:ph idx="1"/>
          </p:nvPr>
        </p:nvSpPr>
        <p:spPr>
          <a:xfrm>
            <a:off x="827088" y="549275"/>
            <a:ext cx="7705725" cy="5543550"/>
          </a:xfrm>
        </p:spPr>
        <p:txBody>
          <a:bodyPr/>
          <a:lstStyle/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zh-CN" sz="18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2</a:t>
            </a:r>
            <a:r>
              <a:rPr lang="zh-CN" altLang="en-US" sz="18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sz="180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液封管</a:t>
            </a:r>
            <a:r>
              <a:rPr lang="zh-CN" altLang="en-US" sz="18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需要标注出其最小高度。</a:t>
            </a:r>
            <a:endParaRPr lang="en-US" altLang="zh-CN" sz="180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US" altLang="zh-CN" sz="180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US" altLang="zh-CN" sz="180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US" altLang="zh-CN" sz="180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US" altLang="zh-CN" sz="180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US" altLang="zh-CN" sz="180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US" altLang="zh-CN" sz="180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US" altLang="zh-CN" sz="180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zh-CN" sz="18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3</a:t>
            </a:r>
            <a:r>
              <a:rPr lang="zh-CN" altLang="en-US" sz="18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sz="180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异径管</a:t>
            </a:r>
            <a:r>
              <a:rPr lang="zh-CN" altLang="en-US" sz="18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按照“大端公称直径</a:t>
            </a:r>
            <a:r>
              <a:rPr lang="en-US" altLang="zh-CN" sz="18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zh-CN" altLang="en-US" sz="18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小端公称直径”的格式进行标注；当</a:t>
            </a:r>
            <a:endParaRPr lang="en-US" altLang="zh-CN" sz="180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zh-CN" sz="18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zh-CN" altLang="en-US" sz="18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对异径管位置有要求时，还应标注其定位尺寸；当管段的长度必须限制</a:t>
            </a:r>
            <a:endParaRPr lang="en-US" altLang="zh-CN" sz="180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zh-CN" sz="18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zh-CN" altLang="en-US" sz="18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时，也需注出其长度尺寸限度。</a:t>
            </a:r>
            <a:endParaRPr lang="en-US" altLang="zh-CN" sz="180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zh-CN" sz="18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4</a:t>
            </a:r>
            <a:r>
              <a:rPr lang="zh-CN" altLang="en-US" sz="18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sz="180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支管和总管</a:t>
            </a:r>
            <a:r>
              <a:rPr lang="zh-CN" altLang="en-US" sz="18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连接时，对支管上阀门位置有特殊要求，或对支管上的</a:t>
            </a:r>
            <a:endParaRPr lang="en-US" altLang="zh-CN" sz="180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zh-CN" sz="18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zh-CN" altLang="en-US" sz="18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管道等级分界位置有要求时，都应标注尺寸。</a:t>
            </a:r>
            <a:endParaRPr lang="en-US" altLang="zh-CN" sz="180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zh-CN" sz="18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18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endParaRPr lang="en-US" altLang="zh-CN" sz="1800" b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1380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225" y="1125538"/>
            <a:ext cx="252095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1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1412875"/>
            <a:ext cx="3225800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A43D9-AF45-40E2-8523-C440071EB521}" type="slidenum">
              <a:rPr lang="zh-CN" altLang="en-US" smtClean="0"/>
              <a:pPr/>
              <a:t>64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内容占位符 2"/>
          <p:cNvSpPr>
            <a:spLocks noGrp="1"/>
          </p:cNvSpPr>
          <p:nvPr>
            <p:ph idx="1"/>
          </p:nvPr>
        </p:nvSpPr>
        <p:spPr>
          <a:xfrm>
            <a:off x="827088" y="549275"/>
            <a:ext cx="7561262" cy="5543550"/>
          </a:xfrm>
        </p:spPr>
        <p:txBody>
          <a:bodyPr/>
          <a:lstStyle/>
          <a:p>
            <a:pPr marL="452438" indent="-365125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2"/>
              <a:defRPr/>
            </a:pPr>
            <a:r>
              <a:rPr lang="en-US" altLang="zh-CN" sz="18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管线的坡向和坡度要求</a:t>
            </a:r>
            <a:endParaRPr lang="en-US" altLang="zh-CN" sz="18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对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管线的坡向和坡度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有要求时，需要进行标注。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</a:t>
            </a: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</a:t>
            </a:r>
            <a:endParaRPr lang="en-US" altLang="zh-CN" sz="18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404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1557338"/>
            <a:ext cx="3451225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A43D9-AF45-40E2-8523-C440071EB521}" type="slidenum">
              <a:rPr lang="zh-CN" altLang="en-US" smtClean="0"/>
              <a:pPr/>
              <a:t>65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内容占位符 2"/>
          <p:cNvSpPr>
            <a:spLocks noGrp="1"/>
          </p:cNvSpPr>
          <p:nvPr>
            <p:ph idx="1"/>
          </p:nvPr>
        </p:nvSpPr>
        <p:spPr>
          <a:xfrm>
            <a:off x="857250" y="693738"/>
            <a:ext cx="7602538" cy="5543550"/>
          </a:xfrm>
        </p:spPr>
        <p:txBody>
          <a:bodyPr/>
          <a:lstStyle/>
          <a:p>
            <a:pPr marL="0" indent="0" algn="ctr" eaLnBrk="1" hangingPunct="1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charset="0"/>
              <a:buNone/>
              <a:defRPr/>
            </a:pPr>
            <a:r>
              <a:rPr lang="zh-CN" altLang="en-US" sz="20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第四节 工艺管道及仪表流程图（</a:t>
            </a:r>
            <a:r>
              <a:rPr lang="en-US" altLang="zh-CN" sz="20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PID</a:t>
            </a:r>
            <a:r>
              <a:rPr lang="zh-CN" altLang="en-US" sz="20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）的绘制</a:t>
            </a:r>
            <a:endParaRPr lang="en-US" altLang="zh-CN" sz="2000" b="1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514350" indent="-427038" eaLnBrk="1" hangingPunct="1">
              <a:spcBef>
                <a:spcPts val="1200"/>
              </a:spcBef>
              <a:spcAft>
                <a:spcPts val="600"/>
              </a:spcAft>
              <a:buFont typeface="+mj-ea"/>
              <a:buAutoNum type="ea1JpnChsDbPeriod"/>
              <a:defRPr/>
            </a:pPr>
            <a:r>
              <a:rPr lang="en-US" altLang="zh-CN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PID</a:t>
            </a:r>
            <a:r>
              <a:rPr lang="zh-CN" altLang="en-US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的绘制程序</a:t>
            </a:r>
            <a:endParaRPr lang="en-US" altLang="zh-CN" sz="1800" b="1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b="1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一般按三个程序进行绘制，即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设计绘制流程草图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设计图面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绘制正</a:t>
            </a:r>
            <a:endParaRPr lang="en-US" altLang="zh-CN" sz="18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zh-CN" altLang="en-US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式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PID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。它们的具体工作内容如下：</a:t>
            </a:r>
            <a:endParaRPr lang="en-US" altLang="zh-CN" sz="1800" b="1" dirty="0" smtClean="0">
              <a:latin typeface="Times New Roman" pitchFamily="18" charset="0"/>
              <a:cs typeface="Times New Roman" pitchFamily="18" charset="0"/>
            </a:endParaRPr>
          </a:p>
          <a:p>
            <a:pPr marL="452438" indent="-365125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1800" b="1" dirty="0" smtClean="0">
                <a:latin typeface="Times New Roman" pitchFamily="18" charset="0"/>
                <a:cs typeface="Times New Roman" pitchFamily="18" charset="0"/>
              </a:rPr>
              <a:t>草图设计</a:t>
            </a:r>
            <a:endParaRPr lang="en-US" altLang="zh-CN" sz="1800" b="1" dirty="0" smtClean="0"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流程草图一般以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流程示意说明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或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流程示意框图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为依据绘制。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1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）用图框形式画出全部设备装置，包括辅助和附属装置。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）为没有标准图例的设备，根据其外形轮廓设计适当的简要图例。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3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）画出必需的全部控制阀门、重要管件、检测仪表、控制系统、分析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取样系统。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）画出所有的物料管道流程线，包括辅助和公用物料管道流程线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。</a:t>
            </a:r>
            <a:endParaRPr lang="en-US" altLang="zh-CN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5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）确定全部设备在流程图上的相对位置和物流线的最佳连接方式。</a:t>
            </a:r>
            <a:endParaRPr lang="en-US" altLang="zh-CN" sz="1800" dirty="0"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b="1" dirty="0"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b="1" dirty="0" smtClean="0"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矩形标注 1"/>
          <p:cNvSpPr/>
          <p:nvPr/>
        </p:nvSpPr>
        <p:spPr>
          <a:xfrm>
            <a:off x="5580063" y="2349500"/>
            <a:ext cx="2520950" cy="574675"/>
          </a:xfrm>
          <a:prstGeom prst="wedgeRectCallout">
            <a:avLst>
              <a:gd name="adj1" fmla="val -50986"/>
              <a:gd name="adj2" fmla="val 9997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8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dirty="0">
                <a:solidFill>
                  <a:schemeClr val="tx1"/>
                </a:solidFill>
              </a:rPr>
              <a:t>这是一种常用的流程示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zh-CN" altLang="en-US" dirty="0">
                <a:solidFill>
                  <a:schemeClr val="tx1"/>
                </a:solidFill>
              </a:rPr>
              <a:t>意图，用途广泛。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A43D9-AF45-40E2-8523-C440071EB521}" type="slidenum">
              <a:rPr lang="zh-CN" altLang="en-US" smtClean="0"/>
              <a:pPr/>
              <a:t>66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内容占位符 2"/>
          <p:cNvSpPr>
            <a:spLocks noGrp="1"/>
          </p:cNvSpPr>
          <p:nvPr>
            <p:ph idx="1"/>
          </p:nvPr>
        </p:nvSpPr>
        <p:spPr>
          <a:xfrm>
            <a:off x="827088" y="692150"/>
            <a:ext cx="7602537" cy="5543550"/>
          </a:xfrm>
        </p:spPr>
        <p:txBody>
          <a:bodyPr/>
          <a:lstStyle/>
          <a:p>
            <a:pPr marL="452438" indent="-365125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2"/>
              <a:defRPr/>
            </a:pPr>
            <a:r>
              <a:rPr lang="zh-CN" altLang="en-US" sz="1800" b="1" dirty="0" smtClean="0">
                <a:latin typeface="Times New Roman" pitchFamily="18" charset="0"/>
                <a:cs typeface="Times New Roman" pitchFamily="18" charset="0"/>
              </a:rPr>
              <a:t>图面设计</a:t>
            </a:r>
            <a:endParaRPr lang="en-US" altLang="zh-CN" sz="1800" b="1" dirty="0" smtClean="0"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1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）确定正式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PID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中实际绘制区域的大小、以及设备位号、图例说明。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）确定正式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PID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中设备图例的排列方式、相对尺寸和适宜位置。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3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）确定正式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PID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中流程线的排列方式与相对位置。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2438" indent="-365125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3"/>
              <a:defRPr/>
            </a:pPr>
            <a:r>
              <a:rPr lang="zh-CN" altLang="en-US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绘制正式</a:t>
            </a:r>
            <a:r>
              <a:rPr lang="en-US" altLang="zh-CN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PID</a:t>
            </a:r>
            <a:endParaRPr lang="en-US" altLang="zh-CN" sz="18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以流程草图为参考图，根据图面设计的结果，按照正式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PID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绘图的步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骤与要求，以及标准图线与图例绘制。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447675" indent="-447675" eaLnBrk="1" hangingPunct="1">
              <a:spcBef>
                <a:spcPts val="1200"/>
              </a:spcBef>
              <a:spcAft>
                <a:spcPts val="600"/>
              </a:spcAft>
              <a:buFont typeface="+mj-ea"/>
              <a:buAutoNum type="ea1JpnChsDbPeriod" startAt="2"/>
              <a:defRPr/>
            </a:pPr>
            <a:r>
              <a:rPr lang="zh-CN" altLang="en-US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流程草图的绘制</a:t>
            </a:r>
            <a:endParaRPr lang="en-US" altLang="zh-CN" sz="18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流程草图的图幅和比例均可随意，对图面也没有过高要求，只要求图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线和比例均可随意，对图面没有过高要求，只要求图线清晰。具体绘制步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骤如下：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1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）按实际流程从左到右画出全部设备。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2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画出所有的物料管道流程线，必要的辅助和公用管道流程线。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dirty="0"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b="1" dirty="0"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b="1" dirty="0" smtClean="0"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A43D9-AF45-40E2-8523-C440071EB521}" type="slidenum">
              <a:rPr lang="zh-CN" altLang="en-US" smtClean="0"/>
              <a:pPr/>
              <a:t>67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内容占位符 2"/>
          <p:cNvSpPr>
            <a:spLocks noGrp="1"/>
          </p:cNvSpPr>
          <p:nvPr>
            <p:ph idx="1"/>
          </p:nvPr>
        </p:nvSpPr>
        <p:spPr>
          <a:xfrm>
            <a:off x="827088" y="692150"/>
            <a:ext cx="7602537" cy="5543550"/>
          </a:xfrm>
        </p:spPr>
        <p:txBody>
          <a:bodyPr/>
          <a:lstStyle/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3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）画出必需的检测仪表、控制系统和分析取样系统。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4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画出必需的控制阀门以及相关的重要管件。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5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）必要的文字说明，包括设备名称与位号、管道标注。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447675" indent="-447675" eaLnBrk="1" hangingPunct="1">
              <a:spcBef>
                <a:spcPts val="1200"/>
              </a:spcBef>
              <a:spcAft>
                <a:spcPts val="600"/>
              </a:spcAft>
              <a:buFont typeface="+mj-ea"/>
              <a:buAutoNum type="ea1JpnChsDbPeriod" startAt="3"/>
              <a:defRPr/>
            </a:pPr>
            <a:r>
              <a:rPr lang="en-US" altLang="zh-CN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PID</a:t>
            </a:r>
            <a:r>
              <a:rPr lang="zh-CN" altLang="en-US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的图面设计</a:t>
            </a:r>
            <a:endParaRPr lang="en-US" altLang="zh-CN" sz="18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 正式绘制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PID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前，应先根据选定的图幅进行图面设计，以保证成品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PID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的绘制质量。具体绘制步骤如下：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1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）绘图区域一般确定为图纸的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3/4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（窄边）与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4/5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宽边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），并注意与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图框线至少保留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10-20mm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的距离。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）设备图例尽可能保持一排，最多上下两排。设备图例之间距离要保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证其间两平行流程线之间的距离大于或等于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5mm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，并注意留出设备位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号标注的空间。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3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）流程线相对位置应合理分布；进出设备接口的相对位置与实际情况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相符；并为相关管道、阀门、设备的文字标注保留足够空间。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dirty="0"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b="1" dirty="0"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b="1" dirty="0" smtClean="0"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圆角矩形标注 1"/>
          <p:cNvSpPr/>
          <p:nvPr/>
        </p:nvSpPr>
        <p:spPr>
          <a:xfrm>
            <a:off x="6300788" y="5084763"/>
            <a:ext cx="1055687" cy="431800"/>
          </a:xfrm>
          <a:prstGeom prst="wedgeRoundRectCallout">
            <a:avLst>
              <a:gd name="adj1" fmla="val -64388"/>
              <a:gd name="adj2" fmla="val -896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chemeClr val="tx1"/>
                </a:solidFill>
              </a:rPr>
              <a:t>为何？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A43D9-AF45-40E2-8523-C440071EB521}" type="slidenum">
              <a:rPr lang="zh-CN" altLang="en-US" smtClean="0"/>
              <a:pPr/>
              <a:t>68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内容占位符 2"/>
          <p:cNvSpPr>
            <a:spLocks noGrp="1"/>
          </p:cNvSpPr>
          <p:nvPr>
            <p:ph idx="1"/>
          </p:nvPr>
        </p:nvSpPr>
        <p:spPr>
          <a:xfrm>
            <a:off x="827088" y="692150"/>
            <a:ext cx="7602537" cy="5543550"/>
          </a:xfrm>
        </p:spPr>
        <p:txBody>
          <a:bodyPr/>
          <a:lstStyle/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4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）在图纸的上下方，将设备标注的内容尽可能设计在同一水平线上。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）为设备、仪表和管道确定统一编号的编码形式。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447675" indent="-447675" eaLnBrk="1" hangingPunct="1">
              <a:spcBef>
                <a:spcPts val="1200"/>
              </a:spcBef>
              <a:spcAft>
                <a:spcPts val="600"/>
              </a:spcAft>
              <a:buFont typeface="+mj-ea"/>
              <a:buAutoNum type="ea1JpnChsDbPeriod" startAt="4"/>
              <a:defRPr/>
            </a:pPr>
            <a:r>
              <a:rPr lang="en-US" altLang="zh-CN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PID</a:t>
            </a:r>
            <a:r>
              <a:rPr lang="zh-CN" altLang="en-US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的绘制步骤</a:t>
            </a:r>
            <a:endParaRPr lang="en-US" altLang="zh-CN" sz="18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 正式绘制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PID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前，应先根据选定的图幅进行图面设计，以保证成品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PID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的绘制质量。具体绘制步骤如下：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1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）绘制好图框及标题栏。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）绘制地坪，楼板等基准线。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3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）按流程从左到右用画出设备图例，图例高低位置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尽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可能符合实际安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装情况。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4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 用粗实线画出主要物料管道流程线，同时用细实线画出相关阀门、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仪表、管件、取样点等。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5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）用中实线画出辅助和公用工程物料管道流程线，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同时用细实线画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出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相关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阀门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、仪表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、管件、取样点等。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dirty="0"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b="1" dirty="0"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b="1" dirty="0" smtClean="0"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A43D9-AF45-40E2-8523-C440071EB521}" type="slidenum">
              <a:rPr lang="zh-CN" altLang="en-US" smtClean="0"/>
              <a:pPr/>
              <a:t>69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1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916113"/>
            <a:ext cx="7537450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C8D75-8F27-481D-9A56-AD5DD4430C6A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内容占位符 2"/>
          <p:cNvSpPr>
            <a:spLocks noGrp="1"/>
          </p:cNvSpPr>
          <p:nvPr>
            <p:ph idx="1"/>
          </p:nvPr>
        </p:nvSpPr>
        <p:spPr>
          <a:xfrm>
            <a:off x="827088" y="692150"/>
            <a:ext cx="7602537" cy="5543550"/>
          </a:xfrm>
        </p:spPr>
        <p:txBody>
          <a:bodyPr/>
          <a:lstStyle/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）分别对设备、管道、仪表、取样点及特殊阀门、管件等进行标注。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7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）填写标题栏及所需的附注说明，并在图中给出相应文字说明。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8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）绘制首页图。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dirty="0"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b="1" dirty="0"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b="1" dirty="0" smtClean="0"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A43D9-AF45-40E2-8523-C440071EB521}" type="slidenum">
              <a:rPr lang="zh-CN" altLang="en-US" smtClean="0"/>
              <a:pPr/>
              <a:t>70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内容占位符 2"/>
          <p:cNvSpPr>
            <a:spLocks noGrp="1"/>
          </p:cNvSpPr>
          <p:nvPr>
            <p:ph idx="1"/>
          </p:nvPr>
        </p:nvSpPr>
        <p:spPr>
          <a:xfrm>
            <a:off x="857250" y="620713"/>
            <a:ext cx="7602538" cy="5543550"/>
          </a:xfrm>
        </p:spPr>
        <p:txBody>
          <a:bodyPr/>
          <a:lstStyle/>
          <a:p>
            <a:pPr marL="0" indent="0" algn="ctr" eaLnBrk="1" hangingPunct="1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charset="0"/>
              <a:buNone/>
              <a:defRPr/>
            </a:pPr>
            <a:r>
              <a:rPr lang="zh-CN" altLang="en-US" sz="20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第五节 工艺管道及仪表流程图（</a:t>
            </a:r>
            <a:r>
              <a:rPr lang="en-US" altLang="zh-CN" sz="20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PID</a:t>
            </a:r>
            <a:r>
              <a:rPr lang="zh-CN" altLang="en-US" sz="20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）的阅读</a:t>
            </a:r>
            <a:endParaRPr lang="en-US" altLang="zh-CN" sz="1800" b="1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2438" indent="-365125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1800" b="1" dirty="0" smtClean="0">
                <a:latin typeface="Times New Roman" pitchFamily="18" charset="0"/>
                <a:cs typeface="Times New Roman" pitchFamily="18" charset="0"/>
              </a:rPr>
              <a:t>阅读标题栏</a:t>
            </a:r>
            <a:endParaRPr lang="en-US" altLang="zh-CN" sz="1800" b="1" dirty="0" smtClean="0"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1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）对图样背景资料粗略了解，。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）重要的是获知整套图纸的数量及所阅读图纸是第几张，从而确定看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完本图后，还是否需要阅读其他相关图纸。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2438" indent="-365125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2"/>
              <a:defRPr/>
            </a:pPr>
            <a:r>
              <a:rPr lang="zh-CN" altLang="en-US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阅读首页图</a:t>
            </a:r>
            <a:endParaRPr lang="en-US" altLang="zh-CN" sz="1800" b="1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60363" indent="-27305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了解图纸中采用的各种图形、符号和代号的意义，以及各种图示的含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60363" indent="-27305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义和标注方法，为阅读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PID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提供参考。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2438" indent="-365125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3"/>
              <a:defRPr/>
            </a:pPr>
            <a:r>
              <a:rPr lang="zh-CN" altLang="en-US" sz="1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阅读流程图</a:t>
            </a:r>
            <a:endParaRPr lang="en-US" altLang="zh-CN" sz="18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1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）掌握设备的数量、名称和位号。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2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）了解主要物料的流程。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3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）了解其它物料的流程。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60363" indent="-27305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dirty="0"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b="1" dirty="0"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b="1" dirty="0" smtClean="0">
              <a:latin typeface="Times New Roman" pitchFamily="18" charset="0"/>
              <a:cs typeface="Times New Roman" pitchFamily="18" charset="0"/>
            </a:endParaRPr>
          </a:p>
          <a:p>
            <a:pPr marL="87313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18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A43D9-AF45-40E2-8523-C440071EB521}" type="slidenum">
              <a:rPr lang="zh-CN" altLang="en-US" smtClean="0"/>
              <a:pPr/>
              <a:t>71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 txBox="1">
            <a:spLocks/>
          </p:cNvSpPr>
          <p:nvPr/>
        </p:nvSpPr>
        <p:spPr>
          <a:xfrm>
            <a:off x="857250" y="620713"/>
            <a:ext cx="7602538" cy="540067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ea"/>
              <a:buAutoNum type="ea1JpnChsDbPeriod" startAt="3"/>
              <a:defRPr/>
            </a:pPr>
            <a:r>
              <a:rPr lang="zh-CN" altLang="en-US" sz="20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工艺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物料</a:t>
            </a:r>
            <a:r>
              <a:rPr lang="zh-CN" altLang="en-US" sz="20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流程图</a:t>
            </a:r>
            <a:endParaRPr lang="en-US" altLang="zh-CN" sz="20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7312" indent="0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PFD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Process Flow Sheet Diagram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）是物衡和热衡完成后，在工艺流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7312" indent="0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程草图基础上以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图形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表格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结合的形式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反映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设计中物衡和热衡结果的图样。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7312" indent="0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它是工艺设计的成品文件，为设计审查提供资料，并作为进一步设计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7312" indent="0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的重要依据，也为今后实际生产操作提供参考。</a:t>
            </a: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0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它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以工艺流程草图为绘制基础，并且增加了如下表达内容：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06450" indent="-268288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lphaUcPeriod"/>
              <a:defRPr/>
            </a:pP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在设备位号及名称的下方加注设备特性数据或参数。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06450" indent="-268288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lphaUcPeriod"/>
              <a:defRPr/>
            </a:pP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在每段物流线上，列表注明物流的组分名称、流量（</a:t>
            </a: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kg/h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）、摩尔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0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（质量）分率（</a:t>
            </a: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%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）等参数及各项的总和。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06450" indent="-269875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lphaUcPeriod" startAt="3"/>
              <a:defRPr/>
            </a:pP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物料在流程中的一些工艺参数，如温度、压力等，可在流程线旁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536575" indent="0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注出。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81062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lphaUcPeriod" startAt="4"/>
              <a:defRPr/>
            </a:pP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图样上需绘制图框和填写标题栏。</a:t>
            </a: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7312" indent="0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0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0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0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endParaRPr lang="en-US" altLang="zh-CN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0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701675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lphaUcPeriod"/>
              <a:defRPr/>
            </a:pP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0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514350" indent="-514350" eaLnBrk="1" hangingPunct="1">
              <a:spcBef>
                <a:spcPts val="600"/>
              </a:spcBef>
              <a:spcAft>
                <a:spcPts val="600"/>
              </a:spcAft>
              <a:buFont typeface="Arial" charset="0"/>
              <a:buNone/>
              <a:defRPr/>
            </a:pPr>
            <a:endParaRPr lang="en-US" altLang="zh-CN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C8D75-8F27-481D-9A56-AD5DD4430C6A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9" name="Picture 2" descr="C:\Users\Administrator\AppData\Roaming\Tencent\Users\29637217\QQ\WinTemp\RichOle\21K8`4X60EEHT{95M}BVE`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04813"/>
            <a:ext cx="8280400" cy="584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C8D75-8F27-481D-9A56-AD5DD4430C6A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C8D75-8F27-481D-9A56-AD5DD4430C6A}" type="slidenum">
              <a:rPr lang="zh-CN" altLang="en-US" smtClean="0"/>
              <a:pPr/>
              <a:t>19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608"/>
            <a:ext cx="9144000" cy="64647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质朴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Dragon</Template>
  <TotalTime>32628</TotalTime>
  <Words>5298</Words>
  <PresentationFormat>全屏显示(4:3)</PresentationFormat>
  <Paragraphs>554</Paragraphs>
  <Slides>61</Slides>
  <Notes>31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4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71" baseType="lpstr">
      <vt:lpstr>隶书</vt:lpstr>
      <vt:lpstr>宋体</vt:lpstr>
      <vt:lpstr>Arial</vt:lpstr>
      <vt:lpstr>Calibri</vt:lpstr>
      <vt:lpstr>Times New Roman</vt:lpstr>
      <vt:lpstr>Office 主题</vt:lpstr>
      <vt:lpstr>1_Office 主题</vt:lpstr>
      <vt:lpstr>2_Office 主题</vt:lpstr>
      <vt:lpstr>3_Office 主题</vt:lpstr>
      <vt:lpstr>Document</vt:lpstr>
      <vt:lpstr>第二章 工艺流程图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2011-08-22T08:30:23Z</dcterms:created>
  <dcterms:modified xsi:type="dcterms:W3CDTF">2019-10-16T08:15:59Z</dcterms:modified>
</cp:coreProperties>
</file>